
<file path=[Content_Types].xml><?xml version="1.0" encoding="utf-8"?>
<Types xmlns="http://schemas.openxmlformats.org/package/2006/content-types">
  <Default Extension="vml" ContentType="application/vnd.openxmlformats-officedocument.vmlDrawing"/>
  <Default Extension="xlsx" ContentType="application/vnd.openxmlformats-officedocument.spreadsheetml.sheet"/>
  <Default Extension="png" ContentType="image/png"/>
  <Default Extension="tiff" ContentType="image/tiff"/>
  <Default Extension="jpeg" ContentType="image/jpeg"/>
  <Default Extension="wmf" ContentType="image/x-wmf"/>
  <Default Extension="mp4" ContentType="video/mp4"/>
  <Default Extension="mov" ContentType="video/quicktime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321" r:id="rId5"/>
    <p:sldId id="309" r:id="rId6"/>
    <p:sldId id="306" r:id="rId7"/>
    <p:sldId id="308" r:id="rId8"/>
    <p:sldId id="335" r:id="rId9"/>
    <p:sldId id="382" r:id="rId10"/>
    <p:sldId id="336" r:id="rId11"/>
    <p:sldId id="337" r:id="rId12"/>
    <p:sldId id="286" r:id="rId13"/>
    <p:sldId id="311" r:id="rId14"/>
    <p:sldId id="323" r:id="rId15"/>
    <p:sldId id="316" r:id="rId16"/>
    <p:sldId id="315" r:id="rId17"/>
    <p:sldId id="348" r:id="rId18"/>
    <p:sldId id="355" r:id="rId19"/>
    <p:sldId id="356" r:id="rId20"/>
    <p:sldId id="357" r:id="rId21"/>
    <p:sldId id="371" r:id="rId22"/>
    <p:sldId id="359" r:id="rId23"/>
    <p:sldId id="360" r:id="rId24"/>
    <p:sldId id="362" r:id="rId25"/>
    <p:sldId id="363" r:id="rId26"/>
    <p:sldId id="364" r:id="rId27"/>
    <p:sldId id="365" r:id="rId28"/>
    <p:sldId id="366" r:id="rId29"/>
    <p:sldId id="367" r:id="rId30"/>
    <p:sldId id="368" r:id="rId31"/>
    <p:sldId id="369" r:id="rId3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微软雅黑" panose="020B0503020204020204" charset="-122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微软雅黑" panose="020B0503020204020204" charset="-122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微软雅黑" panose="020B0503020204020204" charset="-122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微软雅黑" panose="020B0503020204020204" charset="-122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微软雅黑" panose="020B0503020204020204" charset="-122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微软雅黑" panose="020B0503020204020204" charset="-122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微软雅黑" panose="020B0503020204020204" charset="-122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微软雅黑" panose="020B0503020204020204" charset="-122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微软雅黑" panose="020B0503020204020204" charset="-122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E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91"/>
    <p:restoredTop sz="78303" autoAdjust="0"/>
  </p:normalViewPr>
  <p:slideViewPr>
    <p:cSldViewPr snapToGrid="0" snapToObjects="1">
      <p:cViewPr varScale="1">
        <p:scale>
          <a:sx n="35" d="100"/>
          <a:sy n="35" d="100"/>
        </p:scale>
        <p:origin x="1354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6" Type="http://schemas.openxmlformats.org/officeDocument/2006/relationships/commentAuthors" Target="commentAuthors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wmf"/></Relationships>
</file>

<file path=ppt/media/>
</file>

<file path=ppt/media/image1.png>
</file>

<file path=ppt/media/image1.tiff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.tif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jpeg>
</file>

<file path=ppt/media/image42.png>
</file>

<file path=ppt/media/image43.jpeg>
</file>

<file path=ppt/media/image44.png>
</file>

<file path=ppt/media/image45.png>
</file>

<file path=ppt/media/image46.jpeg>
</file>

<file path=ppt/media/image47.jpeg>
</file>

<file path=ppt/media/image48.png>
</file>

<file path=ppt/media/image49.png>
</file>

<file path=ppt/media/image5.png>
</file>

<file path=ppt/media/image50.png>
</file>

<file path=ppt/media/image51.jpeg>
</file>

<file path=ppt/media/image52.jpe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wmf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jpeg>
</file>

<file path=ppt/media/image94.jpeg>
</file>

<file path=ppt/media/image95.jpeg>
</file>

<file path=ppt/media/image96.png>
</file>

<file path=ppt/media/image97.png>
</file>

<file path=ppt/media/image98.png>
</file>

<file path=ppt/media/image99.png>
</file>

<file path=ppt/media/media1.mp4>
</file>

<file path=ppt/media/media2.mov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249" name="Shape 2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+mn-lt"/>
        <a:ea typeface="+mn-ea"/>
        <a:cs typeface="+mn-cs"/>
        <a:sym typeface="微软雅黑" panose="020B0503020204020204" charset="-122"/>
      </a:defRPr>
    </a:lvl1pPr>
    <a:lvl2pPr indent="228600" defTabSz="457200" latinLnBrk="0">
      <a:lnSpc>
        <a:spcPct val="118000"/>
      </a:lnSpc>
      <a:defRPr sz="2200">
        <a:latin typeface="+mn-lt"/>
        <a:ea typeface="+mn-ea"/>
        <a:cs typeface="+mn-cs"/>
        <a:sym typeface="微软雅黑" panose="020B0503020204020204" charset="-122"/>
      </a:defRPr>
    </a:lvl2pPr>
    <a:lvl3pPr indent="457200" defTabSz="457200" latinLnBrk="0">
      <a:lnSpc>
        <a:spcPct val="118000"/>
      </a:lnSpc>
      <a:defRPr sz="2200">
        <a:latin typeface="+mn-lt"/>
        <a:ea typeface="+mn-ea"/>
        <a:cs typeface="+mn-cs"/>
        <a:sym typeface="微软雅黑" panose="020B0503020204020204" charset="-122"/>
      </a:defRPr>
    </a:lvl3pPr>
    <a:lvl4pPr indent="685800" defTabSz="457200" latinLnBrk="0">
      <a:lnSpc>
        <a:spcPct val="118000"/>
      </a:lnSpc>
      <a:defRPr sz="2200">
        <a:latin typeface="+mn-lt"/>
        <a:ea typeface="+mn-ea"/>
        <a:cs typeface="+mn-cs"/>
        <a:sym typeface="微软雅黑" panose="020B0503020204020204" charset="-122"/>
      </a:defRPr>
    </a:lvl4pPr>
    <a:lvl5pPr indent="914400" defTabSz="457200" latinLnBrk="0">
      <a:lnSpc>
        <a:spcPct val="118000"/>
      </a:lnSpc>
      <a:defRPr sz="2200">
        <a:latin typeface="+mn-lt"/>
        <a:ea typeface="+mn-ea"/>
        <a:cs typeface="+mn-cs"/>
        <a:sym typeface="微软雅黑" panose="020B0503020204020204" charset="-122"/>
      </a:defRPr>
    </a:lvl5pPr>
    <a:lvl6pPr indent="1143000" defTabSz="457200" latinLnBrk="0">
      <a:lnSpc>
        <a:spcPct val="118000"/>
      </a:lnSpc>
      <a:defRPr sz="2200">
        <a:latin typeface="+mn-lt"/>
        <a:ea typeface="+mn-ea"/>
        <a:cs typeface="+mn-cs"/>
        <a:sym typeface="微软雅黑" panose="020B0503020204020204" charset="-122"/>
      </a:defRPr>
    </a:lvl6pPr>
    <a:lvl7pPr indent="1371600" defTabSz="457200" latinLnBrk="0">
      <a:lnSpc>
        <a:spcPct val="118000"/>
      </a:lnSpc>
      <a:defRPr sz="2200">
        <a:latin typeface="+mn-lt"/>
        <a:ea typeface="+mn-ea"/>
        <a:cs typeface="+mn-cs"/>
        <a:sym typeface="微软雅黑" panose="020B0503020204020204" charset="-122"/>
      </a:defRPr>
    </a:lvl7pPr>
    <a:lvl8pPr indent="1600200" defTabSz="457200" latinLnBrk="0">
      <a:lnSpc>
        <a:spcPct val="118000"/>
      </a:lnSpc>
      <a:defRPr sz="2200">
        <a:latin typeface="+mn-lt"/>
        <a:ea typeface="+mn-ea"/>
        <a:cs typeface="+mn-cs"/>
        <a:sym typeface="微软雅黑" panose="020B0503020204020204" charset="-122"/>
      </a:defRPr>
    </a:lvl8pPr>
    <a:lvl9pPr indent="1828800" defTabSz="457200" latinLnBrk="0">
      <a:lnSpc>
        <a:spcPct val="118000"/>
      </a:lnSpc>
      <a:defRPr sz="2200">
        <a:latin typeface="+mn-lt"/>
        <a:ea typeface="+mn-ea"/>
        <a:cs typeface="+mn-cs"/>
        <a:sym typeface="微软雅黑" panose="020B0503020204020204" charset="-122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边缘计算及电力场景相关实践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最后我们做个总结，平时工作中我也是反复思考，边缘计算到底是什么，现在总结出两个关键词来帮助大家理解，这两个关键词就是我们边缘计算演进过程的整体底层逻辑。</a:t>
            </a:r>
            <a:endParaRPr lang="en-US" altLang="zh-CN" dirty="0" smtClean="0"/>
          </a:p>
          <a:p>
            <a:r>
              <a:rPr lang="zh-CN" altLang="en-US" dirty="0" smtClean="0"/>
              <a:t>第一个关键词是，设备接入。现实中太多设备是无法具有联网功能的，是非智能设备，边缘计算就是他们的大脑，要帮助他们与云端进行连接，这便是所谓的泛在物联能称之为泛在的核心。</a:t>
            </a:r>
            <a:endParaRPr lang="en-US" altLang="zh-CN" dirty="0" smtClean="0"/>
          </a:p>
          <a:p>
            <a:r>
              <a:rPr lang="zh-CN" altLang="en-US" dirty="0" smtClean="0"/>
              <a:t>第二个关键词是，本地计算，本地计算不算什么新技术，因为所有网关都具有本地的计算能力，我这里需要表达是具有云边协同的能力的本地计算，我们知道边缘场景是非常复杂的</a:t>
            </a:r>
            <a:endParaRPr lang="en-US" altLang="zh-CN" dirty="0" smtClean="0"/>
          </a:p>
          <a:p>
            <a:r>
              <a:rPr lang="zh-CN" altLang="en-US" dirty="0" smtClean="0"/>
              <a:t>比如要面临各种各样的设备接入和处理，将所有的设备协议都植入到网关这是不可能的，边缘应用应该按需加载。</a:t>
            </a:r>
            <a:endParaRPr lang="en-US" altLang="zh-CN" dirty="0" smtClean="0"/>
          </a:p>
          <a:p>
            <a:r>
              <a:rPr lang="zh-CN" altLang="en-US" dirty="0" smtClean="0"/>
              <a:t>比如而且将所有数据都吐到云端，一来云端根本无法承受这么大的数据量，二来云端会存储大量的无用数据，数据在边缘应该得到清洗</a:t>
            </a:r>
            <a:endParaRPr lang="en-US" altLang="zh-CN" dirty="0" smtClean="0"/>
          </a:p>
          <a:p>
            <a:r>
              <a:rPr lang="zh-CN" altLang="en-US" dirty="0" smtClean="0"/>
              <a:t>再比如很多工控领域是需要高可靠低延时的，这些是必须在边缘得到处理的</a:t>
            </a:r>
            <a:endParaRPr lang="en-US" altLang="zh-CN" dirty="0" smtClean="0"/>
          </a:p>
          <a:p>
            <a:r>
              <a:rPr lang="zh-CN" altLang="en-US" dirty="0" smtClean="0"/>
              <a:t>现在有了云边协同的本地计算，我们可以根据实际场景的需求，通过云端动态的将接入设备的协议，各种算法，配置，应用进行下发。</a:t>
            </a:r>
            <a:endParaRPr lang="en-US" altLang="zh-CN" dirty="0" smtClean="0"/>
          </a:p>
          <a:p>
            <a:r>
              <a:rPr lang="zh-CN" altLang="en-US" dirty="0" smtClean="0"/>
              <a:t>这也是物联网的核心亮点，管控在云端，处理在边缘。这里的本地是相对与云的本地。</a:t>
            </a:r>
            <a:endParaRPr lang="en-US" altLang="zh-CN" dirty="0" smtClean="0"/>
          </a:p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最后我们做个总结，平时工作中我也是反复思考，边缘计算到底是什么，现在总结出两个关键词来帮助大家理解，这两个关键词就是我们边缘计算演进过程的整体底层逻辑。</a:t>
            </a:r>
            <a:endParaRPr lang="en-US" altLang="zh-CN" dirty="0" smtClean="0"/>
          </a:p>
          <a:p>
            <a:r>
              <a:rPr lang="zh-CN" altLang="en-US" dirty="0" smtClean="0"/>
              <a:t>第一个关键词是，设备接入。现实中太多设备是无法具有联网功能的，是非智能设备，边缘计算就是他们的大脑，要帮助他们与云端进行连接，这便是所谓的泛在物联能称之为泛在的核心。</a:t>
            </a:r>
            <a:endParaRPr lang="en-US" altLang="zh-CN" dirty="0" smtClean="0"/>
          </a:p>
          <a:p>
            <a:r>
              <a:rPr lang="zh-CN" altLang="en-US" dirty="0" smtClean="0"/>
              <a:t>第二个关键词是，本地计算，本地计算不算什么新技术，因为所有网关都具有本地的计算能力，我这里需要表达是具有云边协同的能力的本地计算，我们知道边缘场景是非常复杂的</a:t>
            </a:r>
            <a:endParaRPr lang="en-US" altLang="zh-CN" dirty="0" smtClean="0"/>
          </a:p>
          <a:p>
            <a:r>
              <a:rPr lang="zh-CN" altLang="en-US" dirty="0" smtClean="0"/>
              <a:t>比如要面临各种各样的设备接入和处理，将所有的设备协议都植入到网关这是不可能的，边缘应用应该按需加载。</a:t>
            </a:r>
            <a:endParaRPr lang="en-US" altLang="zh-CN" dirty="0" smtClean="0"/>
          </a:p>
          <a:p>
            <a:r>
              <a:rPr lang="zh-CN" altLang="en-US" dirty="0" smtClean="0"/>
              <a:t>比如而且将所有数据都吐到云端，一来云端根本无法承受这么大的数据量，二来云端会存储大量的无用数据，数据在边缘应该得到清洗</a:t>
            </a:r>
            <a:endParaRPr lang="en-US" altLang="zh-CN" dirty="0" smtClean="0"/>
          </a:p>
          <a:p>
            <a:r>
              <a:rPr lang="zh-CN" altLang="en-US" dirty="0" smtClean="0"/>
              <a:t>再比如很多工控领域是需要高可靠低延时的，这些是必须在边缘得到处理的</a:t>
            </a:r>
            <a:endParaRPr lang="en-US" altLang="zh-CN" dirty="0" smtClean="0"/>
          </a:p>
          <a:p>
            <a:r>
              <a:rPr lang="zh-CN" altLang="en-US" dirty="0" smtClean="0"/>
              <a:t>现在有了云边协同的本地计算，我们可以根据实际场景的需求，通过云端动态的将接入设备的协议，各种算法，配置，应用进行下发。</a:t>
            </a:r>
            <a:endParaRPr lang="en-US" altLang="zh-CN" dirty="0" smtClean="0"/>
          </a:p>
          <a:p>
            <a:r>
              <a:rPr lang="zh-CN" altLang="en-US" dirty="0" smtClean="0"/>
              <a:t>这也是物联网的核心亮点，管控在云端，处理在边缘。这里的本地是相对与云的本地。</a:t>
            </a:r>
            <a:endParaRPr lang="en-US" altLang="zh-CN" dirty="0" smtClean="0"/>
          </a:p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现在进入第二部分，来看看国网的边缘场景，这里我总结出国网边缘的几大特点。</a:t>
            </a:r>
            <a:endParaRPr lang="en-US" altLang="zh-CN" dirty="0" smtClean="0"/>
          </a:p>
          <a:p>
            <a:r>
              <a:rPr lang="zh-CN" altLang="en-US" dirty="0" smtClean="0"/>
              <a:t>第一，设备种类多，他们具有大量的传感器和监测设备，来保证整个电网的稳定运行，所以接入方式和接入协议非常多。使用了很多类型的边缘协议网关，这些在接入和管理上都是十分复杂的。</a:t>
            </a:r>
            <a:endParaRPr lang="en-US" altLang="zh-CN" dirty="0" smtClean="0"/>
          </a:p>
          <a:p>
            <a:r>
              <a:rPr lang="zh-CN" altLang="en-US" dirty="0" smtClean="0"/>
              <a:t>第二，地理分布广，大量使用无线技术，很多无线设备都无法通过安全接入平台，无法将数据采集到内网，最终就是无法得到很好的统计与管控。</a:t>
            </a:r>
            <a:endParaRPr lang="en-US" altLang="zh-CN" dirty="0" smtClean="0"/>
          </a:p>
          <a:p>
            <a:r>
              <a:rPr lang="zh-CN" altLang="en-US" dirty="0" smtClean="0"/>
              <a:t>第三，数据量大，很多传感器都是毫秒级采集，如果直接上云，云端是无法直接承担的。</a:t>
            </a:r>
            <a:endParaRPr lang="en-US" altLang="zh-CN" dirty="0" smtClean="0"/>
          </a:p>
          <a:p>
            <a:r>
              <a:rPr lang="zh-CN" altLang="en-US" dirty="0" smtClean="0"/>
              <a:t>第四，可靠性要求高，不能因为断网就终止监控。</a:t>
            </a:r>
            <a:endParaRPr lang="en-US" altLang="zh-CN" dirty="0" smtClean="0"/>
          </a:p>
          <a:p>
            <a:r>
              <a:rPr lang="zh-CN" altLang="en-US" dirty="0" smtClean="0"/>
              <a:t>这里大家可以发现，和边缘计算需要解决的问题是十分</a:t>
            </a:r>
            <a:r>
              <a:rPr lang="en-US" altLang="zh-CN" dirty="0" smtClean="0"/>
              <a:t>match</a:t>
            </a:r>
            <a:r>
              <a:rPr lang="zh-CN" altLang="en-US" dirty="0" smtClean="0"/>
              <a:t>，简直就像量身定做的一样。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这里是PPT主标题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8047394" y="5438825"/>
            <a:ext cx="15638821" cy="2057401"/>
          </a:xfrm>
          <a:prstGeom prst="rect">
            <a:avLst/>
          </a:prstGeom>
        </p:spPr>
        <p:txBody>
          <a:bodyPr anchor="ctr">
            <a:noAutofit/>
          </a:bodyPr>
          <a:lstStyle>
            <a:lvl1pPr algn="r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8000">
                <a:solidFill>
                  <a:srgbClr val="5E5E5E"/>
                </a:solidFill>
              </a:defRPr>
            </a:lvl1pPr>
          </a:lstStyle>
          <a:p>
            <a:r>
              <a:t>这里是PPT主标题</a:t>
            </a:r>
          </a:p>
        </p:txBody>
      </p:sp>
      <p:sp>
        <p:nvSpPr>
          <p:cNvPr id="10" name="版本\主讲人信息副标题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8047394" y="7427020"/>
            <a:ext cx="15638821" cy="8247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r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000">
                <a:solidFill>
                  <a:srgbClr val="5E5E5E"/>
                </a:solidFill>
              </a:defRPr>
            </a:lvl1pPr>
          </a:lstStyle>
          <a:p>
            <a:r>
              <a:t>版本\主讲人信息副标题</a:t>
            </a:r>
          </a:p>
        </p:txBody>
      </p:sp>
      <p:sp>
        <p:nvSpPr>
          <p:cNvPr id="1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自由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矩形"/>
          <p:cNvSpPr/>
          <p:nvPr/>
        </p:nvSpPr>
        <p:spPr>
          <a:xfrm>
            <a:off x="-2454" y="-25804"/>
            <a:ext cx="24388908" cy="13767608"/>
          </a:xfrm>
          <a:prstGeom prst="rect">
            <a:avLst/>
          </a:prstGeom>
          <a:solidFill>
            <a:srgbClr val="F4F4F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38" name="这里是一小段文字的排版，这里是一小段文字的排版这里是一小段文字的排版，This is a short text，use it，这里是一小段文字的排版，This is a short text，use it，这里是一小段文字的排版。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355850" y="3095289"/>
            <a:ext cx="20200571" cy="1270001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500">
                <a:solidFill>
                  <a:srgbClr val="5E5E5E"/>
                </a:solidFill>
              </a:defRPr>
            </a:lvl1pPr>
          </a:lstStyle>
          <a:p>
            <a:r>
              <a:t>这里是一小段文字的排版，这里是一小段文字的排版这里是一小段文字的排版，This is a short text，use it，这里是一小段文字的排版，This is a short text，use it，这里是一小段文字的排版。</a:t>
            </a:r>
          </a:p>
        </p:txBody>
      </p:sp>
      <p:sp>
        <p:nvSpPr>
          <p:cNvPr id="139" name="内容页大标题为页面顶部居左上位置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970887" y="1446244"/>
            <a:ext cx="12454378" cy="811774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000" b="1">
                <a:solidFill>
                  <a:srgbClr val="5E5E5E"/>
                </a:solidFill>
              </a:defRPr>
            </a:lvl1pPr>
          </a:lstStyle>
          <a:p>
            <a:r>
              <a:t>内容页大标题为页面顶部居左上位置</a:t>
            </a:r>
          </a:p>
        </p:txBody>
      </p:sp>
      <p:pic>
        <p:nvPicPr>
          <p:cNvPr id="140" name="波浪1.png" descr="波浪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2481395">
            <a:off x="10057898" y="7715400"/>
            <a:ext cx="15380854" cy="865173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4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8" name="阿里云IoT.png" descr="阿里云IoT.png"/>
          <p:cNvPicPr>
            <a:picLocks noChangeAspect="1"/>
          </p:cNvPicPr>
          <p:nvPr userDrawn="1"/>
        </p:nvPicPr>
        <p:blipFill>
          <a:blip r:embed="rId3">
            <a:alphaModFix amt="25290"/>
          </a:blip>
          <a:srcRect t="656" b="656"/>
          <a:stretch>
            <a:fillRect/>
          </a:stretch>
        </p:blipFill>
        <p:spPr>
          <a:xfrm>
            <a:off x="21496380" y="699422"/>
            <a:ext cx="2059017" cy="42333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无底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矩形"/>
          <p:cNvSpPr/>
          <p:nvPr/>
        </p:nvSpPr>
        <p:spPr>
          <a:xfrm>
            <a:off x="-2454" y="-25804"/>
            <a:ext cx="24388908" cy="13767608"/>
          </a:xfrm>
          <a:prstGeom prst="rect">
            <a:avLst/>
          </a:prstGeom>
          <a:solidFill>
            <a:srgbClr val="F4F4F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22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5" name="阿里云IoT.png" descr="阿里云IoT.png"/>
          <p:cNvPicPr>
            <a:picLocks noChangeAspect="1"/>
          </p:cNvPicPr>
          <p:nvPr userDrawn="1"/>
        </p:nvPicPr>
        <p:blipFill>
          <a:blip r:embed="rId2">
            <a:alphaModFix amt="25290"/>
          </a:blip>
          <a:srcRect t="656" b="656"/>
          <a:stretch>
            <a:fillRect/>
          </a:stretch>
        </p:blipFill>
        <p:spPr>
          <a:xfrm>
            <a:off x="21496380" y="699422"/>
            <a:ext cx="2059017" cy="42333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/>
          <a:lstStyle/>
          <a:p>
            <a:fld id="{6EFE4279-9367-45C8-BF24-D3CA7B60EE2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903522" y="13081000"/>
            <a:ext cx="564257" cy="471924"/>
          </a:xfrm>
        </p:spPr>
        <p:txBody>
          <a:bodyPr/>
          <a:lstStyle/>
          <a:p>
            <a:fld id="{293B4077-AE1A-4DBD-AA94-F77DF4B6B6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</a:fld>
            <a:endParaRPr lang="uk-UA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1.png"/><Relationship Id="rId7" Type="http://schemas.openxmlformats.org/officeDocument/2006/relationships/image" Target="../media/image3.jpeg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母版-背景.jpg" descr="母版-背景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4" name="波浪1.png" descr="波浪1.png"/>
          <p:cNvPicPr>
            <a:picLocks noChangeAspect="1"/>
          </p:cNvPicPr>
          <p:nvPr/>
        </p:nvPicPr>
        <p:blipFill>
          <a:blip r:embed="rId8">
            <a:alphaModFix amt="79927"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5" name="标题文本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/>
          <a:p>
            <a:r>
              <a:t>标题文本</a:t>
            </a:r>
          </a:p>
        </p:txBody>
      </p:sp>
      <p:sp>
        <p:nvSpPr>
          <p:cNvPr id="6" name="正文级别 1…"/>
          <p:cNvSpPr txBox="1">
            <a:spLocks noGrp="1"/>
          </p:cNvSpPr>
          <p:nvPr>
            <p:ph type="body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85104" y="13081000"/>
            <a:ext cx="401092" cy="508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微软雅黑 Light" panose="020B0502040204020203" charset="-122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  <p:pic>
        <p:nvPicPr>
          <p:cNvPr id="8" name="阿里云IoT.png" descr="阿里云IoT.png"/>
          <p:cNvPicPr>
            <a:picLocks noChangeAspect="1"/>
          </p:cNvPicPr>
          <p:nvPr userDrawn="1"/>
        </p:nvPicPr>
        <p:blipFill>
          <a:blip r:embed="rId9"/>
          <a:srcRect/>
          <a:stretch>
            <a:fillRect/>
          </a:stretch>
        </p:blipFill>
        <p:spPr>
          <a:xfrm>
            <a:off x="21496380" y="699422"/>
            <a:ext cx="2059017" cy="42333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ransition spd="med"/>
  <p:txStyles>
    <p:titleStyle>
      <a:lvl1pPr marL="0" marR="0" indent="0" algn="r" defTabSz="12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55600" algn="l"/>
          <a:tab pos="711200" algn="l"/>
          <a:tab pos="1066800" algn="l"/>
          <a:tab pos="1422400" algn="l"/>
          <a:tab pos="1778000" algn="l"/>
          <a:tab pos="2133600" algn="l"/>
          <a:tab pos="2489200" algn="l"/>
          <a:tab pos="2844800" algn="l"/>
          <a:tab pos="3200400" algn="l"/>
          <a:tab pos="3556000" algn="l"/>
          <a:tab pos="3911600" algn="l"/>
          <a:tab pos="4267200" algn="l"/>
        </a:tabLst>
        <a:defRPr sz="8000" b="0" i="0" u="none" strike="noStrike" cap="none" spc="0" baseline="0">
          <a:ln>
            <a:noFill/>
          </a:ln>
          <a:solidFill>
            <a:srgbClr val="5E5E5E"/>
          </a:solidFill>
          <a:uFillTx/>
          <a:latin typeface="+mn-lt"/>
          <a:ea typeface="+mn-ea"/>
          <a:cs typeface="+mn-cs"/>
          <a:sym typeface="微软雅黑" panose="020B0503020204020204" charset="-122"/>
        </a:defRPr>
      </a:lvl1pPr>
      <a:lvl2pPr marL="0" marR="0" indent="0" algn="r" defTabSz="12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55600" algn="l"/>
          <a:tab pos="711200" algn="l"/>
          <a:tab pos="1066800" algn="l"/>
          <a:tab pos="1422400" algn="l"/>
          <a:tab pos="1778000" algn="l"/>
          <a:tab pos="2133600" algn="l"/>
          <a:tab pos="2489200" algn="l"/>
          <a:tab pos="2844800" algn="l"/>
          <a:tab pos="3200400" algn="l"/>
          <a:tab pos="3556000" algn="l"/>
          <a:tab pos="3911600" algn="l"/>
          <a:tab pos="4267200" algn="l"/>
        </a:tabLst>
        <a:defRPr sz="8000" b="0" i="0" u="none" strike="noStrike" cap="none" spc="0" baseline="0">
          <a:ln>
            <a:noFill/>
          </a:ln>
          <a:solidFill>
            <a:srgbClr val="5E5E5E"/>
          </a:solidFill>
          <a:uFillTx/>
          <a:latin typeface="+mn-lt"/>
          <a:ea typeface="+mn-ea"/>
          <a:cs typeface="+mn-cs"/>
          <a:sym typeface="微软雅黑" panose="020B0503020204020204" charset="-122"/>
        </a:defRPr>
      </a:lvl2pPr>
      <a:lvl3pPr marL="0" marR="0" indent="0" algn="r" defTabSz="12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55600" algn="l"/>
          <a:tab pos="711200" algn="l"/>
          <a:tab pos="1066800" algn="l"/>
          <a:tab pos="1422400" algn="l"/>
          <a:tab pos="1778000" algn="l"/>
          <a:tab pos="2133600" algn="l"/>
          <a:tab pos="2489200" algn="l"/>
          <a:tab pos="2844800" algn="l"/>
          <a:tab pos="3200400" algn="l"/>
          <a:tab pos="3556000" algn="l"/>
          <a:tab pos="3911600" algn="l"/>
          <a:tab pos="4267200" algn="l"/>
        </a:tabLst>
        <a:defRPr sz="8000" b="0" i="0" u="none" strike="noStrike" cap="none" spc="0" baseline="0">
          <a:ln>
            <a:noFill/>
          </a:ln>
          <a:solidFill>
            <a:srgbClr val="5E5E5E"/>
          </a:solidFill>
          <a:uFillTx/>
          <a:latin typeface="+mn-lt"/>
          <a:ea typeface="+mn-ea"/>
          <a:cs typeface="+mn-cs"/>
          <a:sym typeface="微软雅黑" panose="020B0503020204020204" charset="-122"/>
        </a:defRPr>
      </a:lvl3pPr>
      <a:lvl4pPr marL="0" marR="0" indent="0" algn="r" defTabSz="12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55600" algn="l"/>
          <a:tab pos="711200" algn="l"/>
          <a:tab pos="1066800" algn="l"/>
          <a:tab pos="1422400" algn="l"/>
          <a:tab pos="1778000" algn="l"/>
          <a:tab pos="2133600" algn="l"/>
          <a:tab pos="2489200" algn="l"/>
          <a:tab pos="2844800" algn="l"/>
          <a:tab pos="3200400" algn="l"/>
          <a:tab pos="3556000" algn="l"/>
          <a:tab pos="3911600" algn="l"/>
          <a:tab pos="4267200" algn="l"/>
        </a:tabLst>
        <a:defRPr sz="8000" b="0" i="0" u="none" strike="noStrike" cap="none" spc="0" baseline="0">
          <a:ln>
            <a:noFill/>
          </a:ln>
          <a:solidFill>
            <a:srgbClr val="5E5E5E"/>
          </a:solidFill>
          <a:uFillTx/>
          <a:latin typeface="+mn-lt"/>
          <a:ea typeface="+mn-ea"/>
          <a:cs typeface="+mn-cs"/>
          <a:sym typeface="微软雅黑" panose="020B0503020204020204" charset="-122"/>
        </a:defRPr>
      </a:lvl4pPr>
      <a:lvl5pPr marL="0" marR="0" indent="0" algn="r" defTabSz="12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55600" algn="l"/>
          <a:tab pos="711200" algn="l"/>
          <a:tab pos="1066800" algn="l"/>
          <a:tab pos="1422400" algn="l"/>
          <a:tab pos="1778000" algn="l"/>
          <a:tab pos="2133600" algn="l"/>
          <a:tab pos="2489200" algn="l"/>
          <a:tab pos="2844800" algn="l"/>
          <a:tab pos="3200400" algn="l"/>
          <a:tab pos="3556000" algn="l"/>
          <a:tab pos="3911600" algn="l"/>
          <a:tab pos="4267200" algn="l"/>
        </a:tabLst>
        <a:defRPr sz="8000" b="0" i="0" u="none" strike="noStrike" cap="none" spc="0" baseline="0">
          <a:ln>
            <a:noFill/>
          </a:ln>
          <a:solidFill>
            <a:srgbClr val="5E5E5E"/>
          </a:solidFill>
          <a:uFillTx/>
          <a:latin typeface="+mn-lt"/>
          <a:ea typeface="+mn-ea"/>
          <a:cs typeface="+mn-cs"/>
          <a:sym typeface="微软雅黑" panose="020B0503020204020204" charset="-122"/>
        </a:defRPr>
      </a:lvl5pPr>
      <a:lvl6pPr marL="0" marR="0" indent="0" algn="r" defTabSz="12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55600" algn="l"/>
          <a:tab pos="711200" algn="l"/>
          <a:tab pos="1066800" algn="l"/>
          <a:tab pos="1422400" algn="l"/>
          <a:tab pos="1778000" algn="l"/>
          <a:tab pos="2133600" algn="l"/>
          <a:tab pos="2489200" algn="l"/>
          <a:tab pos="2844800" algn="l"/>
          <a:tab pos="3200400" algn="l"/>
          <a:tab pos="3556000" algn="l"/>
          <a:tab pos="3911600" algn="l"/>
          <a:tab pos="4267200" algn="l"/>
        </a:tabLst>
        <a:defRPr sz="8000" b="0" i="0" u="none" strike="noStrike" cap="none" spc="0" baseline="0">
          <a:ln>
            <a:noFill/>
          </a:ln>
          <a:solidFill>
            <a:srgbClr val="5E5E5E"/>
          </a:solidFill>
          <a:uFillTx/>
          <a:latin typeface="+mn-lt"/>
          <a:ea typeface="+mn-ea"/>
          <a:cs typeface="+mn-cs"/>
          <a:sym typeface="微软雅黑" panose="020B0503020204020204" charset="-122"/>
        </a:defRPr>
      </a:lvl6pPr>
      <a:lvl7pPr marL="0" marR="0" indent="0" algn="r" defTabSz="12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55600" algn="l"/>
          <a:tab pos="711200" algn="l"/>
          <a:tab pos="1066800" algn="l"/>
          <a:tab pos="1422400" algn="l"/>
          <a:tab pos="1778000" algn="l"/>
          <a:tab pos="2133600" algn="l"/>
          <a:tab pos="2489200" algn="l"/>
          <a:tab pos="2844800" algn="l"/>
          <a:tab pos="3200400" algn="l"/>
          <a:tab pos="3556000" algn="l"/>
          <a:tab pos="3911600" algn="l"/>
          <a:tab pos="4267200" algn="l"/>
        </a:tabLst>
        <a:defRPr sz="8000" b="0" i="0" u="none" strike="noStrike" cap="none" spc="0" baseline="0">
          <a:ln>
            <a:noFill/>
          </a:ln>
          <a:solidFill>
            <a:srgbClr val="5E5E5E"/>
          </a:solidFill>
          <a:uFillTx/>
          <a:latin typeface="+mn-lt"/>
          <a:ea typeface="+mn-ea"/>
          <a:cs typeface="+mn-cs"/>
          <a:sym typeface="微软雅黑" panose="020B0503020204020204" charset="-122"/>
        </a:defRPr>
      </a:lvl7pPr>
      <a:lvl8pPr marL="0" marR="0" indent="0" algn="r" defTabSz="12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55600" algn="l"/>
          <a:tab pos="711200" algn="l"/>
          <a:tab pos="1066800" algn="l"/>
          <a:tab pos="1422400" algn="l"/>
          <a:tab pos="1778000" algn="l"/>
          <a:tab pos="2133600" algn="l"/>
          <a:tab pos="2489200" algn="l"/>
          <a:tab pos="2844800" algn="l"/>
          <a:tab pos="3200400" algn="l"/>
          <a:tab pos="3556000" algn="l"/>
          <a:tab pos="3911600" algn="l"/>
          <a:tab pos="4267200" algn="l"/>
        </a:tabLst>
        <a:defRPr sz="8000" b="0" i="0" u="none" strike="noStrike" cap="none" spc="0" baseline="0">
          <a:ln>
            <a:noFill/>
          </a:ln>
          <a:solidFill>
            <a:srgbClr val="5E5E5E"/>
          </a:solidFill>
          <a:uFillTx/>
          <a:latin typeface="+mn-lt"/>
          <a:ea typeface="+mn-ea"/>
          <a:cs typeface="+mn-cs"/>
          <a:sym typeface="微软雅黑" panose="020B0503020204020204" charset="-122"/>
        </a:defRPr>
      </a:lvl8pPr>
      <a:lvl9pPr marL="0" marR="0" indent="0" algn="r" defTabSz="12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55600" algn="l"/>
          <a:tab pos="711200" algn="l"/>
          <a:tab pos="1066800" algn="l"/>
          <a:tab pos="1422400" algn="l"/>
          <a:tab pos="1778000" algn="l"/>
          <a:tab pos="2133600" algn="l"/>
          <a:tab pos="2489200" algn="l"/>
          <a:tab pos="2844800" algn="l"/>
          <a:tab pos="3200400" algn="l"/>
          <a:tab pos="3556000" algn="l"/>
          <a:tab pos="3911600" algn="l"/>
          <a:tab pos="4267200" algn="l"/>
        </a:tabLst>
        <a:defRPr sz="8000" b="0" i="0" u="none" strike="noStrike" cap="none" spc="0" baseline="0">
          <a:ln>
            <a:noFill/>
          </a:ln>
          <a:solidFill>
            <a:srgbClr val="5E5E5E"/>
          </a:solidFill>
          <a:uFillTx/>
          <a:latin typeface="+mn-lt"/>
          <a:ea typeface="+mn-ea"/>
          <a:cs typeface="+mn-cs"/>
          <a:sym typeface="微软雅黑" panose="020B0503020204020204" charset="-122"/>
        </a:defRPr>
      </a:lvl9pPr>
    </p:titleStyle>
    <p:body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微软雅黑" panose="020B0503020204020204" charset="-122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微软雅黑" panose="020B0503020204020204" charset="-122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微软雅黑" panose="020B0503020204020204" charset="-122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微软雅黑" panose="020B0503020204020204" charset="-122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微软雅黑" panose="020B0503020204020204" charset="-122"/>
        </a:defRPr>
      </a:lvl5pPr>
      <a:lvl6pPr marL="0" marR="0" indent="355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微软雅黑" panose="020B0503020204020204" charset="-122"/>
        </a:defRPr>
      </a:lvl6pPr>
      <a:lvl7pPr marL="0" marR="0" indent="711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微软雅黑" panose="020B0503020204020204" charset="-122"/>
        </a:defRPr>
      </a:lvl7pPr>
      <a:lvl8pPr marL="0" marR="0" indent="1066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微软雅黑" panose="020B0503020204020204" charset="-122"/>
        </a:defRPr>
      </a:lvl8pPr>
      <a:lvl9pPr marL="0" marR="0" indent="1422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微软雅黑" panose="020B0503020204020204" charset="-122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微软雅黑 Light" panose="020B0502040204020203" charset="-122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微软雅黑 Light" panose="020B0502040204020203" charset="-122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微软雅黑 Light" panose="020B0502040204020203" charset="-122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微软雅黑 Light" panose="020B0502040204020203" charset="-122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微软雅黑 Light" panose="020B0502040204020203" charset="-122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微软雅黑 Light" panose="020B0502040204020203" charset="-122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微软雅黑 Light" panose="020B0502040204020203" charset="-122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微软雅黑 Light" panose="020B0502040204020203" charset="-122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微软雅黑 Light" panose="020B0502040204020203" charset="-122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45.png"/><Relationship Id="rId1" Type="http://schemas.openxmlformats.org/officeDocument/2006/relationships/image" Target="../media/image4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6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49.png"/><Relationship Id="rId1" Type="http://schemas.openxmlformats.org/officeDocument/2006/relationships/image" Target="../media/image4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50.png"/><Relationship Id="rId1" Type="http://schemas.openxmlformats.org/officeDocument/2006/relationships/image" Target="../media/image4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2.jpeg"/><Relationship Id="rId1" Type="http://schemas.openxmlformats.org/officeDocument/2006/relationships/image" Target="../media/image51.jpeg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1.png"/><Relationship Id="rId8" Type="http://schemas.openxmlformats.org/officeDocument/2006/relationships/image" Target="../media/image60.png"/><Relationship Id="rId7" Type="http://schemas.openxmlformats.org/officeDocument/2006/relationships/image" Target="../media/image59.png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7" Type="http://schemas.openxmlformats.org/officeDocument/2006/relationships/notesSlide" Target="../notesSlides/notesSlide9.xml"/><Relationship Id="rId16" Type="http://schemas.openxmlformats.org/officeDocument/2006/relationships/vmlDrawing" Target="../drawings/vmlDrawing1.vml"/><Relationship Id="rId15" Type="http://schemas.openxmlformats.org/officeDocument/2006/relationships/slideLayout" Target="../slideLayouts/slideLayout6.xml"/><Relationship Id="rId14" Type="http://schemas.openxmlformats.org/officeDocument/2006/relationships/image" Target="../media/image65.wmf"/><Relationship Id="rId13" Type="http://schemas.openxmlformats.org/officeDocument/2006/relationships/package" Target="../embeddings/Workbook1.xlsx"/><Relationship Id="rId12" Type="http://schemas.openxmlformats.org/officeDocument/2006/relationships/image" Target="../media/image64.png"/><Relationship Id="rId11" Type="http://schemas.openxmlformats.org/officeDocument/2006/relationships/image" Target="../media/image63.png"/><Relationship Id="rId10" Type="http://schemas.openxmlformats.org/officeDocument/2006/relationships/image" Target="../media/image62.png"/><Relationship Id="rId1" Type="http://schemas.openxmlformats.org/officeDocument/2006/relationships/image" Target="../media/image53.pn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image" Target="../media/image61.png"/><Relationship Id="rId8" Type="http://schemas.openxmlformats.org/officeDocument/2006/relationships/image" Target="../media/image60.png"/><Relationship Id="rId7" Type="http://schemas.openxmlformats.org/officeDocument/2006/relationships/image" Target="../media/image59.png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5" Type="http://schemas.openxmlformats.org/officeDocument/2006/relationships/notesSlide" Target="../notesSlides/notesSlide10.xml"/><Relationship Id="rId14" Type="http://schemas.openxmlformats.org/officeDocument/2006/relationships/slideLayout" Target="../slideLayouts/slideLayout6.xml"/><Relationship Id="rId13" Type="http://schemas.openxmlformats.org/officeDocument/2006/relationships/image" Target="../media/image66.png"/><Relationship Id="rId12" Type="http://schemas.openxmlformats.org/officeDocument/2006/relationships/image" Target="../media/image64.png"/><Relationship Id="rId11" Type="http://schemas.openxmlformats.org/officeDocument/2006/relationships/image" Target="../media/image63.png"/><Relationship Id="rId10" Type="http://schemas.openxmlformats.org/officeDocument/2006/relationships/image" Target="../media/image62.png"/><Relationship Id="rId1" Type="http://schemas.openxmlformats.org/officeDocument/2006/relationships/image" Target="../media/image53.png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1.xml"/><Relationship Id="rId8" Type="http://schemas.openxmlformats.org/officeDocument/2006/relationships/slideLayout" Target="../slideLayouts/slideLayout6.xml"/><Relationship Id="rId7" Type="http://schemas.openxmlformats.org/officeDocument/2006/relationships/image" Target="../media/image58.png"/><Relationship Id="rId6" Type="http://schemas.openxmlformats.org/officeDocument/2006/relationships/image" Target="../media/image64.png"/><Relationship Id="rId5" Type="http://schemas.openxmlformats.org/officeDocument/2006/relationships/image" Target="../media/image62.png"/><Relationship Id="rId4" Type="http://schemas.openxmlformats.org/officeDocument/2006/relationships/image" Target="../media/image61.png"/><Relationship Id="rId3" Type="http://schemas.openxmlformats.org/officeDocument/2006/relationships/image" Target="../media/image56.png"/><Relationship Id="rId2" Type="http://schemas.openxmlformats.org/officeDocument/2006/relationships/image" Target="../media/image54.png"/><Relationship Id="rId1" Type="http://schemas.openxmlformats.org/officeDocument/2006/relationships/image" Target="../media/image53.png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.xml"/><Relationship Id="rId8" Type="http://schemas.openxmlformats.org/officeDocument/2006/relationships/image" Target="../media/image74.png"/><Relationship Id="rId7" Type="http://schemas.openxmlformats.org/officeDocument/2006/relationships/image" Target="../media/image73.png"/><Relationship Id="rId6" Type="http://schemas.openxmlformats.org/officeDocument/2006/relationships/image" Target="../media/image72.png"/><Relationship Id="rId5" Type="http://schemas.openxmlformats.org/officeDocument/2006/relationships/image" Target="../media/image71.png"/><Relationship Id="rId4" Type="http://schemas.openxmlformats.org/officeDocument/2006/relationships/image" Target="../media/image70.png"/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image" Target="../media/image6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.tiff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image" Target="../media/image58.png"/><Relationship Id="rId8" Type="http://schemas.openxmlformats.org/officeDocument/2006/relationships/image" Target="../media/image79.png"/><Relationship Id="rId7" Type="http://schemas.openxmlformats.org/officeDocument/2006/relationships/image" Target="../media/image78.png"/><Relationship Id="rId6" Type="http://schemas.openxmlformats.org/officeDocument/2006/relationships/image" Target="../media/image77.png"/><Relationship Id="rId5" Type="http://schemas.openxmlformats.org/officeDocument/2006/relationships/image" Target="../media/image53.png"/><Relationship Id="rId4" Type="http://schemas.openxmlformats.org/officeDocument/2006/relationships/image" Target="../media/image76.png"/><Relationship Id="rId3" Type="http://schemas.openxmlformats.org/officeDocument/2006/relationships/image" Target="../media/image75.png"/><Relationship Id="rId2" Type="http://schemas.microsoft.com/office/2007/relationships/media" Target="../media/media1.mp4"/><Relationship Id="rId12" Type="http://schemas.openxmlformats.org/officeDocument/2006/relationships/notesSlide" Target="../notesSlides/notesSlide13.xml"/><Relationship Id="rId11" Type="http://schemas.openxmlformats.org/officeDocument/2006/relationships/slideLayout" Target="../slideLayouts/slideLayout6.xml"/><Relationship Id="rId10" Type="http://schemas.openxmlformats.org/officeDocument/2006/relationships/image" Target="../media/image80.png"/><Relationship Id="rId1" Type="http://schemas.openxmlformats.org/officeDocument/2006/relationships/video" Target="../media/media1.mp4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image" Target="../media/image81.png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.xml"/><Relationship Id="rId8" Type="http://schemas.openxmlformats.org/officeDocument/2006/relationships/image" Target="../media/image85.png"/><Relationship Id="rId7" Type="http://schemas.microsoft.com/office/2007/relationships/media" Target="../media/media2.mov"/><Relationship Id="rId6" Type="http://schemas.openxmlformats.org/officeDocument/2006/relationships/video" Target="../media/media2.mov"/><Relationship Id="rId5" Type="http://schemas.openxmlformats.org/officeDocument/2006/relationships/image" Target="../media/image84.png"/><Relationship Id="rId4" Type="http://schemas.openxmlformats.org/officeDocument/2006/relationships/image" Target="../media/image58.png"/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0" Type="http://schemas.openxmlformats.org/officeDocument/2006/relationships/notesSlide" Target="../notesSlides/notesSlide15.xml"/><Relationship Id="rId1" Type="http://schemas.openxmlformats.org/officeDocument/2006/relationships/image" Target="../media/image53.png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6.xml"/><Relationship Id="rId8" Type="http://schemas.openxmlformats.org/officeDocument/2006/relationships/slideLayout" Target="../slideLayouts/slideLayout6.xml"/><Relationship Id="rId7" Type="http://schemas.openxmlformats.org/officeDocument/2006/relationships/image" Target="../media/image90.png"/><Relationship Id="rId6" Type="http://schemas.openxmlformats.org/officeDocument/2006/relationships/image" Target="../media/image3.tiff"/><Relationship Id="rId5" Type="http://schemas.openxmlformats.org/officeDocument/2006/relationships/image" Target="../media/image2.tiff"/><Relationship Id="rId4" Type="http://schemas.openxmlformats.org/officeDocument/2006/relationships/image" Target="../media/image89.png"/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image" Target="../media/image86.png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image" Target="../media/image91.png"/><Relationship Id="rId8" Type="http://schemas.microsoft.com/office/2007/relationships/media" Target="../media/media3.mp4"/><Relationship Id="rId7" Type="http://schemas.openxmlformats.org/officeDocument/2006/relationships/video" Target="../media/media3.mp4"/><Relationship Id="rId6" Type="http://schemas.openxmlformats.org/officeDocument/2006/relationships/image" Target="../media/image54.png"/><Relationship Id="rId5" Type="http://schemas.openxmlformats.org/officeDocument/2006/relationships/image" Target="../media/image80.png"/><Relationship Id="rId4" Type="http://schemas.openxmlformats.org/officeDocument/2006/relationships/image" Target="../media/image58.png"/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1" Type="http://schemas.openxmlformats.org/officeDocument/2006/relationships/notesSlide" Target="../notesSlides/notesSlide17.xml"/><Relationship Id="rId10" Type="http://schemas.openxmlformats.org/officeDocument/2006/relationships/slideLayout" Target="../slideLayouts/slideLayout6.xml"/><Relationship Id="rId1" Type="http://schemas.openxmlformats.org/officeDocument/2006/relationships/image" Target="../media/image53.png"/></Relationships>
</file>

<file path=ppt/slides/_rels/slide2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95.jpeg"/><Relationship Id="rId3" Type="http://schemas.openxmlformats.org/officeDocument/2006/relationships/image" Target="../media/image94.jpeg"/><Relationship Id="rId2" Type="http://schemas.openxmlformats.org/officeDocument/2006/relationships/image" Target="../media/image93.jpeg"/><Relationship Id="rId1" Type="http://schemas.openxmlformats.org/officeDocument/2006/relationships/image" Target="../media/image92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9.xml"/><Relationship Id="rId7" Type="http://schemas.openxmlformats.org/officeDocument/2006/relationships/slideLayout" Target="../slideLayouts/slideLayout6.xml"/><Relationship Id="rId6" Type="http://schemas.openxmlformats.org/officeDocument/2006/relationships/image" Target="../media/image101.png"/><Relationship Id="rId5" Type="http://schemas.openxmlformats.org/officeDocument/2006/relationships/image" Target="../media/image100.png"/><Relationship Id="rId4" Type="http://schemas.openxmlformats.org/officeDocument/2006/relationships/image" Target="../media/image99.png"/><Relationship Id="rId3" Type="http://schemas.openxmlformats.org/officeDocument/2006/relationships/image" Target="../media/image98.png"/><Relationship Id="rId2" Type="http://schemas.openxmlformats.org/officeDocument/2006/relationships/image" Target="../media/image97.png"/><Relationship Id="rId1" Type="http://schemas.openxmlformats.org/officeDocument/2006/relationships/image" Target="../media/image96.png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0.xml"/><Relationship Id="rId8" Type="http://schemas.openxmlformats.org/officeDocument/2006/relationships/slideLayout" Target="../slideLayouts/slideLayout6.xml"/><Relationship Id="rId7" Type="http://schemas.openxmlformats.org/officeDocument/2006/relationships/image" Target="../media/image108.png"/><Relationship Id="rId6" Type="http://schemas.openxmlformats.org/officeDocument/2006/relationships/image" Target="../media/image107.png"/><Relationship Id="rId5" Type="http://schemas.openxmlformats.org/officeDocument/2006/relationships/image" Target="../media/image106.png"/><Relationship Id="rId4" Type="http://schemas.openxmlformats.org/officeDocument/2006/relationships/image" Target="../media/image105.png"/><Relationship Id="rId3" Type="http://schemas.openxmlformats.org/officeDocument/2006/relationships/image" Target="../media/image104.png"/><Relationship Id="rId2" Type="http://schemas.openxmlformats.org/officeDocument/2006/relationships/image" Target="../media/image103.png"/><Relationship Id="rId1" Type="http://schemas.openxmlformats.org/officeDocument/2006/relationships/image" Target="../media/image102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png"/><Relationship Id="rId8" Type="http://schemas.openxmlformats.org/officeDocument/2006/relationships/image" Target="../media/image14.png"/><Relationship Id="rId7" Type="http://schemas.openxmlformats.org/officeDocument/2006/relationships/image" Target="../media/image13.png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2" Type="http://schemas.openxmlformats.org/officeDocument/2006/relationships/notesSlide" Target="../notesSlides/notesSlide4.xml"/><Relationship Id="rId11" Type="http://schemas.openxmlformats.org/officeDocument/2006/relationships/slideLayout" Target="../slideLayouts/slideLayout4.xml"/><Relationship Id="rId10" Type="http://schemas.openxmlformats.org/officeDocument/2006/relationships/image" Target="../media/image16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23.png"/><Relationship Id="rId8" Type="http://schemas.openxmlformats.org/officeDocument/2006/relationships/image" Target="../media/image22.png"/><Relationship Id="rId7" Type="http://schemas.openxmlformats.org/officeDocument/2006/relationships/image" Target="../media/image13.png"/><Relationship Id="rId6" Type="http://schemas.openxmlformats.org/officeDocument/2006/relationships/image" Target="../media/image1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5" Type="http://schemas.openxmlformats.org/officeDocument/2006/relationships/notesSlide" Target="../notesSlides/notesSlide5.xml"/><Relationship Id="rId24" Type="http://schemas.openxmlformats.org/officeDocument/2006/relationships/slideLayout" Target="../slideLayouts/slideLayout4.xml"/><Relationship Id="rId23" Type="http://schemas.openxmlformats.org/officeDocument/2006/relationships/image" Target="../media/image37.png"/><Relationship Id="rId22" Type="http://schemas.openxmlformats.org/officeDocument/2006/relationships/image" Target="../media/image36.png"/><Relationship Id="rId21" Type="http://schemas.openxmlformats.org/officeDocument/2006/relationships/image" Target="../media/image35.png"/><Relationship Id="rId20" Type="http://schemas.openxmlformats.org/officeDocument/2006/relationships/image" Target="../media/image34.png"/><Relationship Id="rId2" Type="http://schemas.openxmlformats.org/officeDocument/2006/relationships/image" Target="../media/image18.png"/><Relationship Id="rId19" Type="http://schemas.openxmlformats.org/officeDocument/2006/relationships/image" Target="../media/image33.png"/><Relationship Id="rId18" Type="http://schemas.openxmlformats.org/officeDocument/2006/relationships/image" Target="../media/image32.png"/><Relationship Id="rId17" Type="http://schemas.openxmlformats.org/officeDocument/2006/relationships/image" Target="../media/image31.png"/><Relationship Id="rId16" Type="http://schemas.openxmlformats.org/officeDocument/2006/relationships/image" Target="../media/image30.png"/><Relationship Id="rId15" Type="http://schemas.openxmlformats.org/officeDocument/2006/relationships/image" Target="../media/image29.png"/><Relationship Id="rId14" Type="http://schemas.openxmlformats.org/officeDocument/2006/relationships/image" Target="../media/image28.png"/><Relationship Id="rId13" Type="http://schemas.openxmlformats.org/officeDocument/2006/relationships/image" Target="../media/image27.png"/><Relationship Id="rId12" Type="http://schemas.openxmlformats.org/officeDocument/2006/relationships/image" Target="../media/image26.png"/><Relationship Id="rId11" Type="http://schemas.openxmlformats.org/officeDocument/2006/relationships/image" Target="../media/image25.png"/><Relationship Id="rId10" Type="http://schemas.openxmlformats.org/officeDocument/2006/relationships/image" Target="../media/image24.png"/><Relationship Id="rId1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43.jpeg"/><Relationship Id="rId4" Type="http://schemas.openxmlformats.org/officeDocument/2006/relationships/image" Target="../media/image42.png"/><Relationship Id="rId3" Type="http://schemas.openxmlformats.org/officeDocument/2006/relationships/image" Target="../media/image41.jpeg"/><Relationship Id="rId2" Type="http://schemas.openxmlformats.org/officeDocument/2006/relationships/image" Target="../media/image40.jpeg"/><Relationship Id="rId1" Type="http://schemas.openxmlformats.org/officeDocument/2006/relationships/image" Target="../media/image3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0667464" y="4698563"/>
            <a:ext cx="5059680" cy="15684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9600" dirty="0" smtClean="0">
                <a:solidFill>
                  <a:srgbClr val="262626"/>
                </a:solidFill>
                <a:latin typeface="Chinese Quote"/>
              </a:rPr>
              <a:t>边缘计算</a:t>
            </a:r>
            <a:r>
              <a:rPr lang="zh-CN" altLang="en-US" sz="9600" b="1" i="0" dirty="0" smtClean="0">
                <a:solidFill>
                  <a:srgbClr val="262626"/>
                </a:solidFill>
                <a:effectLst/>
                <a:latin typeface="Chinese Quote"/>
              </a:rPr>
              <a:t> </a:t>
            </a:r>
            <a:endParaRPr lang="zh-CN" altLang="en-US" sz="9600" dirty="0"/>
          </a:p>
        </p:txBody>
      </p:sp>
      <p:sp>
        <p:nvSpPr>
          <p:cNvPr id="4" name="文本框 3"/>
          <p:cNvSpPr txBox="1"/>
          <p:nvPr/>
        </p:nvSpPr>
        <p:spPr>
          <a:xfrm>
            <a:off x="16772466" y="8650733"/>
            <a:ext cx="4869180" cy="5632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0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2020</a:t>
            </a:r>
            <a:r>
              <a:rPr kumimoji="0" lang="zh-CN" altLang="en-US" sz="30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年</a:t>
            </a:r>
            <a:r>
              <a:rPr kumimoji="0" lang="en-US" altLang="zh-CN" sz="30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2</a:t>
            </a:r>
            <a:r>
              <a:rPr kumimoji="0" lang="zh-CN" altLang="en-US" sz="30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月</a:t>
            </a:r>
            <a:r>
              <a:rPr lang="en-US" altLang="zh-CN" dirty="0"/>
              <a:t> </a:t>
            </a:r>
            <a:r>
              <a:rPr lang="en-US" altLang="zh-CN" dirty="0" smtClean="0"/>
              <a:t>   </a:t>
            </a:r>
            <a:r>
              <a:rPr lang="zh-CN" altLang="en-US" dirty="0" smtClean="0"/>
              <a:t>汤益军</a:t>
            </a:r>
            <a:endParaRPr lang="zh-CN" altLang="en-US" dirty="0" smtClean="0"/>
          </a:p>
        </p:txBody>
      </p:sp>
    </p:spTree>
  </p:cSld>
  <p:clrMapOvr>
    <a:masterClrMapping/>
  </p:clrMapOvr>
  <p:transition spd="med" advTm="13421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C:\Users\Administrator\Desktop\无标题.png"/>
          <p:cNvPicPr/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642" y="3076681"/>
            <a:ext cx="10697423" cy="403903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文本框 2"/>
          <p:cNvSpPr txBox="1"/>
          <p:nvPr/>
        </p:nvSpPr>
        <p:spPr>
          <a:xfrm>
            <a:off x="1071245" y="2352422"/>
            <a:ext cx="3180359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0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架空线路通信组网</a:t>
            </a:r>
            <a:endParaRPr kumimoji="0" lang="zh-CN" altLang="en-US" sz="3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pic>
        <p:nvPicPr>
          <p:cNvPr id="12" name="图片 11" descr="C:\Users\Administrator\Desktop\输电物联网建设\第二稿\微信图片_20190313105528.pn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643" y="8255704"/>
            <a:ext cx="10697422" cy="468873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文本框 12"/>
          <p:cNvSpPr txBox="1"/>
          <p:nvPr/>
        </p:nvSpPr>
        <p:spPr>
          <a:xfrm>
            <a:off x="1071245" y="7458267"/>
            <a:ext cx="3180358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 smtClean="0"/>
              <a:t>高压电缆数据传输</a:t>
            </a:r>
            <a:endParaRPr kumimoji="0" lang="zh-CN" altLang="en-US" sz="3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6084239" y="3829114"/>
            <a:ext cx="4996756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 smtClean="0"/>
              <a:t>设备种类多，接入协议复杂</a:t>
            </a:r>
            <a:endParaRPr kumimoji="0" lang="zh-CN" altLang="en-US" sz="3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6050372" y="5781774"/>
            <a:ext cx="5843423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 smtClean="0"/>
              <a:t>地理分布广，广泛应用无线技术</a:t>
            </a:r>
            <a:endParaRPr kumimoji="0" lang="zh-CN" altLang="en-US" sz="3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941324" y="7746736"/>
            <a:ext cx="6823754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数据</a:t>
            </a:r>
            <a:r>
              <a:rPr lang="zh-CN" altLang="en-US" dirty="0" smtClean="0"/>
              <a:t>量大 ，毫秒级采集</a:t>
            </a:r>
            <a:endParaRPr kumimoji="0" lang="zh-CN" altLang="en-US" sz="3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5881037" y="9599209"/>
            <a:ext cx="5460602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 smtClean="0"/>
              <a:t>可靠性要求高，时延要求低</a:t>
            </a:r>
            <a:r>
              <a:rPr lang="en-US" altLang="zh-CN" dirty="0" smtClean="0"/>
              <a:t> </a:t>
            </a:r>
            <a:endParaRPr kumimoji="0" lang="zh-CN" altLang="en-US" sz="3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3308160" y="2304095"/>
            <a:ext cx="10567839" cy="11039372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59533" y="2319792"/>
            <a:ext cx="12006600" cy="11023675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直角三角形 18"/>
          <p:cNvSpPr/>
          <p:nvPr/>
        </p:nvSpPr>
        <p:spPr>
          <a:xfrm flipH="1">
            <a:off x="15124386" y="3787605"/>
            <a:ext cx="623614" cy="647277"/>
          </a:xfrm>
          <a:prstGeom prst="rtTriangle">
            <a:avLst/>
          </a:prstGeom>
          <a:solidFill>
            <a:srgbClr val="00B0F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71" tIns="34285" rIns="68571" bIns="34285" rtlCol="0" anchor="ctr"/>
          <a:lstStyle/>
          <a:p>
            <a:pPr algn="ctr"/>
            <a:endParaRPr kumimoji="1" lang="zh-CN" altLang="en-US" sz="2400">
              <a:solidFill>
                <a:schemeClr val="tx1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0" name="直角三角形 19"/>
          <p:cNvSpPr/>
          <p:nvPr/>
        </p:nvSpPr>
        <p:spPr>
          <a:xfrm flipH="1">
            <a:off x="15124386" y="5691113"/>
            <a:ext cx="623614" cy="647277"/>
          </a:xfrm>
          <a:prstGeom prst="rtTriangle">
            <a:avLst/>
          </a:prstGeom>
          <a:solidFill>
            <a:srgbClr val="00B0F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71" tIns="34285" rIns="68571" bIns="34285" rtlCol="0" anchor="ctr"/>
          <a:lstStyle/>
          <a:p>
            <a:pPr algn="ctr"/>
            <a:endParaRPr kumimoji="1" lang="zh-CN" altLang="en-US" sz="2400">
              <a:solidFill>
                <a:schemeClr val="tx1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1" name="直角三角形 20"/>
          <p:cNvSpPr/>
          <p:nvPr/>
        </p:nvSpPr>
        <p:spPr>
          <a:xfrm flipH="1">
            <a:off x="15124386" y="7636132"/>
            <a:ext cx="623614" cy="647277"/>
          </a:xfrm>
          <a:prstGeom prst="rtTriangle">
            <a:avLst/>
          </a:prstGeom>
          <a:solidFill>
            <a:srgbClr val="00B0F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71" tIns="34285" rIns="68571" bIns="34285" rtlCol="0" anchor="ctr"/>
          <a:lstStyle/>
          <a:p>
            <a:pPr algn="ctr"/>
            <a:endParaRPr kumimoji="1" lang="zh-CN" altLang="en-US" sz="2400">
              <a:solidFill>
                <a:schemeClr val="tx1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2" name="直角三角形 21"/>
          <p:cNvSpPr/>
          <p:nvPr/>
        </p:nvSpPr>
        <p:spPr>
          <a:xfrm flipH="1">
            <a:off x="15124386" y="9501111"/>
            <a:ext cx="623614" cy="647277"/>
          </a:xfrm>
          <a:prstGeom prst="rtTriangle">
            <a:avLst/>
          </a:prstGeom>
          <a:solidFill>
            <a:srgbClr val="00B0F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71" tIns="34285" rIns="68571" bIns="34285" rtlCol="0" anchor="ctr"/>
          <a:lstStyle/>
          <a:p>
            <a:pPr algn="ctr"/>
            <a:endParaRPr kumimoji="1" lang="zh-CN" altLang="en-US" sz="2400">
              <a:solidFill>
                <a:schemeClr val="tx1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52326" y="407914"/>
            <a:ext cx="10090479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857250" marR="0" indent="-85725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</a:pPr>
            <a:r>
              <a:rPr lang="zh-CN" altLang="en-US" sz="6000" dirty="0" smtClean="0"/>
              <a:t>国网边缘场景需求</a:t>
            </a:r>
            <a:endParaRPr kumimoji="0" lang="zh-CN" altLang="en-US" sz="6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</p:spTree>
  </p:cSld>
  <p:clrMapOvr>
    <a:masterClrMapping/>
  </p:clrMapOvr>
  <p:transition spd="med" advTm="36726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地图&#10;&#10;描述已自动生成"/>
          <p:cNvPicPr/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44" y="2549312"/>
            <a:ext cx="11551921" cy="1067833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文本框 3"/>
          <p:cNvSpPr txBox="1"/>
          <p:nvPr/>
        </p:nvSpPr>
        <p:spPr>
          <a:xfrm>
            <a:off x="15893058" y="4368392"/>
            <a:ext cx="5826489" cy="310341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dirty="0" smtClean="0"/>
          </a:p>
          <a:p>
            <a: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b="0" dirty="0" smtClean="0"/>
              <a:t>统一硬件形态，屏蔽硬件差异，减少各种非标接入，安全接入。</a:t>
            </a:r>
            <a:br>
              <a:rPr lang="en-US" altLang="zh-CN" b="0" dirty="0" smtClean="0"/>
            </a:br>
            <a:endParaRPr lang="en-US" altLang="zh-CN" b="0" dirty="0" smtClean="0"/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70933" y="2319792"/>
            <a:ext cx="12395200" cy="11023675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89466" y="2271626"/>
            <a:ext cx="10955867" cy="11023675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直角三角形 7"/>
          <p:cNvSpPr/>
          <p:nvPr/>
        </p:nvSpPr>
        <p:spPr>
          <a:xfrm flipH="1">
            <a:off x="14928940" y="5142272"/>
            <a:ext cx="623614" cy="647277"/>
          </a:xfrm>
          <a:prstGeom prst="rtTriangle">
            <a:avLst/>
          </a:prstGeom>
          <a:solidFill>
            <a:srgbClr val="00B0F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71" tIns="34285" rIns="68571" bIns="34285" rtlCol="0" anchor="ctr"/>
          <a:lstStyle/>
          <a:p>
            <a:pPr algn="ctr"/>
            <a:endParaRPr kumimoji="1" lang="zh-CN" altLang="en-US" sz="2400">
              <a:solidFill>
                <a:schemeClr val="tx1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" name="直角三角形 8"/>
          <p:cNvSpPr/>
          <p:nvPr/>
        </p:nvSpPr>
        <p:spPr>
          <a:xfrm flipH="1">
            <a:off x="15029080" y="7097019"/>
            <a:ext cx="623614" cy="647277"/>
          </a:xfrm>
          <a:prstGeom prst="rtTriangle">
            <a:avLst/>
          </a:prstGeom>
          <a:solidFill>
            <a:srgbClr val="00B0F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71" tIns="34285" rIns="68571" bIns="34285" rtlCol="0" anchor="ctr"/>
          <a:lstStyle/>
          <a:p>
            <a:pPr algn="ctr"/>
            <a:endParaRPr kumimoji="1" lang="zh-CN" altLang="en-US" sz="2400">
              <a:solidFill>
                <a:schemeClr val="tx1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5893058" y="6919362"/>
            <a:ext cx="5186035" cy="13957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b="0" dirty="0"/>
              <a:t>统一软件分发与交付标准，</a:t>
            </a:r>
            <a:r>
              <a:rPr lang="zh-CN" altLang="en-US" b="0" dirty="0" smtClean="0"/>
              <a:t>提</a:t>
            </a:r>
            <a:endParaRPr lang="en-US" altLang="zh-CN" b="0" dirty="0" smtClean="0"/>
          </a:p>
          <a:p>
            <a:pPr algn="l">
              <a:lnSpc>
                <a:spcPct val="150000"/>
              </a:lnSpc>
            </a:pPr>
            <a:r>
              <a:rPr lang="zh-CN" altLang="en-US" b="0" dirty="0" smtClean="0"/>
              <a:t>高</a:t>
            </a:r>
            <a:r>
              <a:rPr lang="zh-CN" altLang="en-US" b="0" dirty="0"/>
              <a:t>软件研发效率。</a:t>
            </a:r>
            <a:endParaRPr lang="zh-CN" altLang="en-US" b="0" dirty="0"/>
          </a:p>
        </p:txBody>
      </p:sp>
      <p:sp>
        <p:nvSpPr>
          <p:cNvPr id="10" name="矩形 9"/>
          <p:cNvSpPr/>
          <p:nvPr/>
        </p:nvSpPr>
        <p:spPr>
          <a:xfrm>
            <a:off x="15652694" y="3207468"/>
            <a:ext cx="557075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6000" dirty="0"/>
              <a:t>书同文，车同轨</a:t>
            </a:r>
            <a:endParaRPr lang="en-US" altLang="zh-CN" sz="6000" dirty="0"/>
          </a:p>
        </p:txBody>
      </p:sp>
      <p:sp>
        <p:nvSpPr>
          <p:cNvPr id="11" name="文本框 10"/>
          <p:cNvSpPr txBox="1"/>
          <p:nvPr/>
        </p:nvSpPr>
        <p:spPr>
          <a:xfrm>
            <a:off x="652326" y="407914"/>
            <a:ext cx="10090479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857250" marR="0" indent="-85725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</a:pPr>
            <a:r>
              <a:rPr lang="zh-CN" altLang="en-US" sz="6000" dirty="0" smtClean="0"/>
              <a:t>国网边缘场景需求</a:t>
            </a:r>
            <a:endParaRPr kumimoji="0" lang="zh-CN" altLang="en-US" sz="6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62363" y="2120544"/>
            <a:ext cx="14872304" cy="1115422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文本框 2"/>
          <p:cNvSpPr txBox="1"/>
          <p:nvPr/>
        </p:nvSpPr>
        <p:spPr>
          <a:xfrm>
            <a:off x="652326" y="407914"/>
            <a:ext cx="10090479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857250" marR="0" indent="-85725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</a:pPr>
            <a:r>
              <a:rPr lang="zh-CN" altLang="en-US" sz="6000" dirty="0" smtClean="0"/>
              <a:t>电力设备接入实战</a:t>
            </a:r>
            <a:endParaRPr kumimoji="0" lang="zh-CN" altLang="en-US" sz="6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47999" y="1882519"/>
            <a:ext cx="17881600" cy="11595455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683765" y="2143158"/>
            <a:ext cx="17083697" cy="8551733"/>
            <a:chOff x="738909" y="244231"/>
            <a:chExt cx="9804583" cy="5275432"/>
          </a:xfrm>
        </p:grpSpPr>
        <p:grpSp>
          <p:nvGrpSpPr>
            <p:cNvPr id="4" name="组合 3"/>
            <p:cNvGrpSpPr/>
            <p:nvPr/>
          </p:nvGrpSpPr>
          <p:grpSpPr>
            <a:xfrm>
              <a:off x="738909" y="244231"/>
              <a:ext cx="9804583" cy="5231182"/>
              <a:chOff x="131422" y="254788"/>
              <a:chExt cx="11714397" cy="6486007"/>
            </a:xfrm>
          </p:grpSpPr>
          <p:sp>
            <p:nvSpPr>
              <p:cNvPr id="14" name="矩形 13"/>
              <p:cNvSpPr/>
              <p:nvPr/>
            </p:nvSpPr>
            <p:spPr>
              <a:xfrm>
                <a:off x="131422" y="1253405"/>
                <a:ext cx="11714397" cy="4013378"/>
              </a:xfrm>
              <a:prstGeom prst="rect">
                <a:avLst/>
              </a:prstGeom>
              <a:solidFill>
                <a:srgbClr val="5B9BD5">
                  <a:lumMod val="20000"/>
                  <a:lumOff val="80000"/>
                </a:srgbClr>
              </a:solidFill>
              <a:ln w="12700" cap="flat" cmpd="sng" algn="ctr">
                <a:solidFill>
                  <a:srgbClr val="5B9BD5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0" i="0" u="none" strike="noStrike" kern="1200" cap="none" spc="0" normalizeH="0" baseline="0" noProof="0" dirty="0" smtClean="0">
                  <a:ln w="0"/>
                  <a:solidFill>
                    <a:srgbClr val="5B9BD5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6190151" y="1851287"/>
                <a:ext cx="5026866" cy="3095483"/>
              </a:xfrm>
              <a:prstGeom prst="rect">
                <a:avLst/>
              </a:prstGeom>
              <a:solidFill>
                <a:srgbClr val="70AD47">
                  <a:lumMod val="20000"/>
                  <a:lumOff val="80000"/>
                </a:srgbClr>
              </a:solidFill>
              <a:ln w="3175" cap="flat" cmpd="sng" algn="ctr">
                <a:solidFill>
                  <a:srgbClr val="7030A0"/>
                </a:solidFill>
                <a:prstDash val="dash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0" i="0" u="none" strike="noStrike" kern="1200" cap="none" spc="0" normalizeH="0" baseline="0" noProof="0" dirty="0" smtClean="0">
                  <a:ln w="0"/>
                  <a:solidFill>
                    <a:srgbClr val="5B9BD5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23215" y="1851287"/>
                <a:ext cx="5026866" cy="3095483"/>
              </a:xfrm>
              <a:prstGeom prst="rect">
                <a:avLst/>
              </a:prstGeom>
              <a:solidFill>
                <a:srgbClr val="ED7D31">
                  <a:lumMod val="40000"/>
                  <a:lumOff val="60000"/>
                </a:srgbClr>
              </a:solidFill>
              <a:ln w="3175" cap="flat" cmpd="sng" algn="ctr">
                <a:solidFill>
                  <a:srgbClr val="7030A0"/>
                </a:solidFill>
                <a:prstDash val="dash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0" i="0" u="none" strike="noStrike" kern="1200" cap="none" spc="0" normalizeH="0" baseline="0" noProof="0" dirty="0" smtClean="0">
                  <a:ln w="0"/>
                  <a:solidFill>
                    <a:srgbClr val="5B9BD5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1334770" y="5572395"/>
                <a:ext cx="5821679" cy="1168400"/>
              </a:xfrm>
              <a:prstGeom prst="rect">
                <a:avLst/>
              </a:prstGeom>
              <a:solidFill>
                <a:srgbClr val="5B9BD5">
                  <a:lumMod val="20000"/>
                  <a:lumOff val="80000"/>
                </a:srgbClr>
              </a:solidFill>
              <a:ln w="12700" cap="flat" cmpd="sng" algn="ctr">
                <a:solidFill>
                  <a:srgbClr val="5B9BD5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0" i="0" u="none" strike="noStrike" kern="1200" cap="none" spc="0" normalizeH="0" baseline="0" noProof="0" dirty="0" smtClean="0">
                  <a:ln w="0"/>
                  <a:solidFill>
                    <a:srgbClr val="5B9BD5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1960880" y="5638800"/>
                <a:ext cx="1269999" cy="3117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</a:rPr>
                  <a:t>终端设备</a:t>
                </a:r>
                <a:endPara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37840" y="5975077"/>
                <a:ext cx="525780" cy="525780"/>
              </a:xfrm>
              <a:prstGeom prst="rect">
                <a:avLst/>
              </a:prstGeom>
            </p:spPr>
          </p:pic>
          <p:pic>
            <p:nvPicPr>
              <p:cNvPr id="20" name="图片 19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27600" y="5947378"/>
                <a:ext cx="579120" cy="576225"/>
              </a:xfrm>
              <a:prstGeom prst="rect">
                <a:avLst/>
              </a:prstGeom>
            </p:spPr>
          </p:pic>
          <p:sp>
            <p:nvSpPr>
              <p:cNvPr id="21" name="文本框 20"/>
              <p:cNvSpPr txBox="1"/>
              <p:nvPr/>
            </p:nvSpPr>
            <p:spPr>
              <a:xfrm>
                <a:off x="3605530" y="6050824"/>
                <a:ext cx="640080" cy="3117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</a:rPr>
                  <a:t>电表</a:t>
                </a:r>
                <a:endPara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5535929" y="6058234"/>
                <a:ext cx="915670" cy="3117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</a:rPr>
                  <a:t>传感器</a:t>
                </a:r>
                <a:endPara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438057" y="1874104"/>
                <a:ext cx="1127760" cy="3117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</a:rPr>
                  <a:t>原厂架构</a:t>
                </a:r>
                <a:endPara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2601831" y="4236720"/>
                <a:ext cx="1225151" cy="416560"/>
              </a:xfrm>
              <a:prstGeom prst="rect">
                <a:avLst/>
              </a:prstGeom>
              <a:solidFill>
                <a:srgbClr val="ED7D31">
                  <a:lumMod val="75000"/>
                </a:srgbClr>
              </a:solidFill>
              <a:ln w="12700" cap="flat" cmpd="sng" algn="ctr">
                <a:solidFill>
                  <a:srgbClr val="5B9BD5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cs"/>
                  </a:rPr>
                  <a:t>采集模块</a:t>
                </a:r>
                <a:endPara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1498600" y="2820775"/>
                <a:ext cx="1201420" cy="428477"/>
              </a:xfrm>
              <a:prstGeom prst="rect">
                <a:avLst/>
              </a:prstGeom>
              <a:solidFill>
                <a:srgbClr val="ED7D31">
                  <a:lumMod val="75000"/>
                </a:srgbClr>
              </a:solidFill>
              <a:ln w="12700" cap="flat" cmpd="sng" algn="ctr">
                <a:solidFill>
                  <a:sysClr val="windowText" lastClr="000000">
                    <a:lumMod val="95000"/>
                    <a:lumOff val="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cs"/>
                  </a:rPr>
                  <a:t>数据上传</a:t>
                </a:r>
                <a:endPara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>
                <a:off x="2203451" y="254788"/>
                <a:ext cx="2195830" cy="313874"/>
              </a:xfrm>
              <a:prstGeom prst="rect">
                <a:avLst/>
              </a:prstGeom>
              <a:solidFill>
                <a:srgbClr val="ED7D31">
                  <a:lumMod val="40000"/>
                  <a:lumOff val="60000"/>
                </a:srgbClr>
              </a:solidFill>
              <a:ln w="12700" cap="flat">
                <a:solidFill>
                  <a:sysClr val="windowText" lastClr="000000"/>
                </a:solidFill>
                <a:miter lim="400000"/>
              </a:ln>
              <a:effectLst/>
              <a:sp3d/>
            </p:spPr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0" i="0" u="none" strike="noStrike" kern="1200" cap="none" spc="600" normalizeH="0" baseline="0" noProof="0" dirty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+mn-ea"/>
                    <a:sym typeface="Helvetica Light"/>
                  </a:rPr>
                  <a:t>业务系统</a:t>
                </a:r>
                <a:endParaRPr kumimoji="0" lang="zh-CN" altLang="en-US" sz="2000" b="0" i="0" u="none" strike="noStrike" kern="1200" cap="none" spc="60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+mn-ea"/>
                  <a:sym typeface="Helvetica Light"/>
                </a:endParaRPr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6168597" y="1877380"/>
                <a:ext cx="1687196" cy="3117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0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</a:rPr>
                  <a:t>LE</a:t>
                </a:r>
                <a:r>
                  <a:rPr kumimoji="0" lang="zh-CN" altLang="en-US" sz="20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</a:rPr>
                  <a:t>架构</a:t>
                </a:r>
                <a:endPara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9236943" y="291369"/>
                <a:ext cx="2141619" cy="324008"/>
              </a:xfrm>
              <a:prstGeom prst="rect">
                <a:avLst/>
              </a:prstGeom>
              <a:solidFill>
                <a:srgbClr val="92D050"/>
              </a:solidFill>
              <a:ln w="12700" cap="flat">
                <a:solidFill>
                  <a:sysClr val="windowText" lastClr="000000"/>
                </a:solidFill>
                <a:miter lim="400000"/>
              </a:ln>
              <a:effectLst/>
              <a:sp3d/>
            </p:spPr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0" i="0" u="none" strike="noStrike" kern="1200" cap="none" spc="600" normalizeH="0" baseline="0" noProof="0" dirty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+mn-ea"/>
                    <a:sym typeface="Helvetica Light"/>
                  </a:rPr>
                  <a:t>物联网管理平台</a:t>
                </a:r>
                <a:endParaRPr kumimoji="0" lang="zh-CN" altLang="en-US" sz="2000" b="0" i="0" u="none" strike="noStrike" kern="1200" cap="none" spc="60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+mn-ea"/>
                  <a:sym typeface="Helvetica Light"/>
                </a:endParaRPr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8224917" y="3402428"/>
                <a:ext cx="1352551" cy="428477"/>
              </a:xfrm>
              <a:prstGeom prst="rect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>
                    <a:lumMod val="95000"/>
                    <a:lumOff val="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cs"/>
                  </a:rPr>
                  <a:t>物模型转换</a:t>
                </a:r>
                <a:endPara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9631478" y="2048639"/>
                <a:ext cx="1352551" cy="428477"/>
              </a:xfrm>
              <a:prstGeom prst="rect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rgbClr val="5B9BD5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0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cs"/>
                  </a:rPr>
                  <a:t>MQTT Proxy</a:t>
                </a:r>
                <a:endPara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cxnSp>
            <p:nvCxnSpPr>
              <p:cNvPr id="31" name="肘形连接符 30"/>
              <p:cNvCxnSpPr>
                <a:stCxn id="29" idx="3"/>
                <a:endCxn id="30" idx="2"/>
              </p:cNvCxnSpPr>
              <p:nvPr/>
            </p:nvCxnSpPr>
            <p:spPr>
              <a:xfrm flipV="1">
                <a:off x="9577468" y="2477116"/>
                <a:ext cx="730286" cy="1139551"/>
              </a:xfrm>
              <a:prstGeom prst="bentConnector2">
                <a:avLst/>
              </a:prstGeom>
              <a:noFill/>
              <a:ln w="28575" cap="flat" cmpd="sng" algn="ctr">
                <a:solidFill>
                  <a:srgbClr val="FFC000">
                    <a:lumMod val="75000"/>
                  </a:srgbClr>
                </a:solidFill>
                <a:prstDash val="solid"/>
                <a:miter lim="800000"/>
                <a:headEnd type="triangle"/>
                <a:tailEnd type="triangle"/>
              </a:ln>
              <a:effectLst/>
            </p:spPr>
          </p:cxnSp>
          <p:sp>
            <p:nvSpPr>
              <p:cNvPr id="32" name="矩形 31"/>
              <p:cNvSpPr/>
              <p:nvPr/>
            </p:nvSpPr>
            <p:spPr>
              <a:xfrm>
                <a:off x="2597976" y="3865265"/>
                <a:ext cx="1232862" cy="373254"/>
              </a:xfrm>
              <a:prstGeom prst="rect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>
                    <a:lumMod val="95000"/>
                    <a:lumOff val="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cs"/>
                  </a:rPr>
                  <a:t>数据分发</a:t>
                </a:r>
                <a:endPara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8234043" y="3836329"/>
                <a:ext cx="1343425" cy="428477"/>
              </a:xfrm>
              <a:prstGeom prst="rect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>
                    <a:lumMod val="95000"/>
                    <a:lumOff val="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cs"/>
                  </a:rPr>
                  <a:t>获取数据</a:t>
                </a:r>
                <a:endPara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cxnSp>
            <p:nvCxnSpPr>
              <p:cNvPr id="34" name="肘形连接符 33"/>
              <p:cNvCxnSpPr>
                <a:stCxn id="33" idx="1"/>
                <a:endCxn id="32" idx="3"/>
              </p:cNvCxnSpPr>
              <p:nvPr/>
            </p:nvCxnSpPr>
            <p:spPr>
              <a:xfrm rot="10800000" flipV="1">
                <a:off x="3830839" y="4050568"/>
                <a:ext cx="4403205" cy="1324"/>
              </a:xfrm>
              <a:prstGeom prst="bentConnector3">
                <a:avLst>
                  <a:gd name="adj1" fmla="val 50000"/>
                </a:avLst>
              </a:prstGeom>
              <a:noFill/>
              <a:ln w="28575" cap="flat" cmpd="sng" algn="ctr">
                <a:solidFill>
                  <a:srgbClr val="FFC000">
                    <a:lumMod val="75000"/>
                  </a:srgbClr>
                </a:solidFill>
                <a:prstDash val="sysDash"/>
                <a:miter lim="800000"/>
                <a:headEnd type="arrow" w="lg" len="lg"/>
                <a:tailEnd type="oval" w="sm" len="med"/>
              </a:ln>
              <a:effectLst/>
            </p:spPr>
          </p:cxnSp>
          <p:sp>
            <p:nvSpPr>
              <p:cNvPr id="35" name="矩形 34"/>
              <p:cNvSpPr/>
              <p:nvPr/>
            </p:nvSpPr>
            <p:spPr>
              <a:xfrm>
                <a:off x="3916253" y="2820498"/>
                <a:ext cx="1201420" cy="428477"/>
              </a:xfrm>
              <a:prstGeom prst="rect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>
                    <a:lumMod val="95000"/>
                    <a:lumOff val="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cs"/>
                  </a:rPr>
                  <a:t>指令</a:t>
                </a:r>
                <a:endPara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7031399" y="3399233"/>
                <a:ext cx="1201420" cy="428477"/>
              </a:xfrm>
              <a:prstGeom prst="rect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>
                    <a:lumMod val="95000"/>
                    <a:lumOff val="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cs"/>
                  </a:rPr>
                  <a:t>指令分发</a:t>
                </a:r>
                <a:endPara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2700020" y="2820626"/>
                <a:ext cx="1201420" cy="428477"/>
              </a:xfrm>
              <a:prstGeom prst="rect">
                <a:avLst/>
              </a:prstGeom>
              <a:solidFill>
                <a:srgbClr val="ED7D31">
                  <a:lumMod val="75000"/>
                </a:srgbClr>
              </a:solidFill>
              <a:ln w="12700" cap="flat" cmpd="sng" algn="ctr">
                <a:solidFill>
                  <a:sysClr val="windowText" lastClr="000000">
                    <a:lumMod val="95000"/>
                    <a:lumOff val="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cs"/>
                  </a:rPr>
                  <a:t>指令下发</a:t>
                </a:r>
                <a:endPara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cxnSp>
            <p:nvCxnSpPr>
              <p:cNvPr id="38" name="肘形连接符 37"/>
              <p:cNvCxnSpPr>
                <a:endCxn id="25" idx="0"/>
              </p:cNvCxnSpPr>
              <p:nvPr/>
            </p:nvCxnSpPr>
            <p:spPr>
              <a:xfrm rot="5400000">
                <a:off x="1282344" y="1403099"/>
                <a:ext cx="2234642" cy="600710"/>
              </a:xfrm>
              <a:prstGeom prst="bentConnector3">
                <a:avLst>
                  <a:gd name="adj1" fmla="val 50000"/>
                </a:avLst>
              </a:prstGeom>
              <a:noFill/>
              <a:ln w="28575" cap="flat" cmpd="sng" algn="ctr">
                <a:solidFill>
                  <a:srgbClr val="0070C0"/>
                </a:solidFill>
                <a:prstDash val="solid"/>
                <a:miter lim="800000"/>
                <a:headEnd type="arrow" w="lg" len="lg"/>
                <a:tailEnd type="oval" w="sm" len="med"/>
              </a:ln>
              <a:effectLst/>
            </p:spPr>
          </p:cxnSp>
          <p:cxnSp>
            <p:nvCxnSpPr>
              <p:cNvPr id="39" name="肘形连接符 38"/>
              <p:cNvCxnSpPr>
                <a:stCxn id="37" idx="0"/>
                <a:endCxn id="26" idx="2"/>
              </p:cNvCxnSpPr>
              <p:nvPr/>
            </p:nvCxnSpPr>
            <p:spPr>
              <a:xfrm rot="5400000" flipH="1" flipV="1">
                <a:off x="2175066" y="1694326"/>
                <a:ext cx="2251964" cy="636"/>
              </a:xfrm>
              <a:prstGeom prst="bentConnector3">
                <a:avLst>
                  <a:gd name="adj1" fmla="val 50000"/>
                </a:avLst>
              </a:prstGeom>
              <a:noFill/>
              <a:ln w="28575" cap="flat" cmpd="sng" algn="ctr">
                <a:solidFill>
                  <a:srgbClr val="0070C0"/>
                </a:solidFill>
                <a:prstDash val="solid"/>
                <a:miter lim="800000"/>
                <a:headEnd type="arrow" w="lg" len="lg"/>
                <a:tailEnd type="oval" w="sm" len="med"/>
              </a:ln>
              <a:effectLst/>
            </p:spPr>
          </p:cxnSp>
          <p:cxnSp>
            <p:nvCxnSpPr>
              <p:cNvPr id="40" name="肘形连接符 39"/>
              <p:cNvCxnSpPr>
                <a:stCxn id="35" idx="3"/>
                <a:endCxn id="36" idx="1"/>
              </p:cNvCxnSpPr>
              <p:nvPr/>
            </p:nvCxnSpPr>
            <p:spPr>
              <a:xfrm>
                <a:off x="5117673" y="3034737"/>
                <a:ext cx="1913726" cy="578735"/>
              </a:xfrm>
              <a:prstGeom prst="bentConnector3">
                <a:avLst>
                  <a:gd name="adj1" fmla="val 50000"/>
                </a:avLst>
              </a:prstGeom>
              <a:noFill/>
              <a:ln w="28575" cap="flat" cmpd="sng" algn="ctr">
                <a:solidFill>
                  <a:srgbClr val="FFC000">
                    <a:lumMod val="75000"/>
                  </a:srgbClr>
                </a:solidFill>
                <a:prstDash val="sysDash"/>
                <a:miter lim="800000"/>
                <a:headEnd type="arrow" w="lg" len="lg"/>
                <a:tailEnd type="oval" w="sm" len="med"/>
              </a:ln>
              <a:effectLst/>
            </p:spPr>
          </p:cxnSp>
          <p:cxnSp>
            <p:nvCxnSpPr>
              <p:cNvPr id="41" name="肘形连接符 40"/>
              <p:cNvCxnSpPr>
                <a:stCxn id="24" idx="2"/>
              </p:cNvCxnSpPr>
              <p:nvPr/>
            </p:nvCxnSpPr>
            <p:spPr>
              <a:xfrm rot="5400000">
                <a:off x="2754937" y="5112750"/>
                <a:ext cx="918941" cy="1"/>
              </a:xfrm>
              <a:prstGeom prst="bentConnector3">
                <a:avLst>
                  <a:gd name="adj1" fmla="val 50000"/>
                </a:avLst>
              </a:prstGeom>
              <a:noFill/>
              <a:ln w="28575" cap="flat" cmpd="sng" algn="ctr">
                <a:solidFill>
                  <a:srgbClr val="0070C0"/>
                </a:solidFill>
                <a:prstDash val="solid"/>
                <a:miter lim="800000"/>
                <a:headEnd type="arrow" w="lg" len="lg"/>
                <a:tailEnd type="oval" w="sm" len="med"/>
              </a:ln>
              <a:effectLst/>
            </p:spPr>
          </p:cxnSp>
          <p:cxnSp>
            <p:nvCxnSpPr>
              <p:cNvPr id="42" name="肘形连接符 41"/>
              <p:cNvCxnSpPr>
                <a:stCxn id="25" idx="2"/>
                <a:endCxn id="24" idx="1"/>
              </p:cNvCxnSpPr>
              <p:nvPr/>
            </p:nvCxnSpPr>
            <p:spPr>
              <a:xfrm rot="16200000" flipH="1">
                <a:off x="1752696" y="3595865"/>
                <a:ext cx="1195748" cy="502521"/>
              </a:xfrm>
              <a:prstGeom prst="bentConnector2">
                <a:avLst/>
              </a:prstGeom>
              <a:noFill/>
              <a:ln w="28575" cap="flat" cmpd="sng" algn="ctr">
                <a:solidFill>
                  <a:srgbClr val="0070C0"/>
                </a:solidFill>
                <a:prstDash val="solid"/>
                <a:miter lim="800000"/>
                <a:headEnd type="arrow" w="lg" len="lg"/>
                <a:tailEnd type="oval" w="sm" len="med"/>
              </a:ln>
              <a:effectLst/>
            </p:spPr>
          </p:cxnSp>
          <p:cxnSp>
            <p:nvCxnSpPr>
              <p:cNvPr id="43" name="肘形连接符 42"/>
              <p:cNvCxnSpPr/>
              <p:nvPr/>
            </p:nvCxnSpPr>
            <p:spPr>
              <a:xfrm rot="16200000" flipV="1">
                <a:off x="3028218" y="3610759"/>
                <a:ext cx="2304950" cy="1677583"/>
              </a:xfrm>
              <a:prstGeom prst="bentConnector3">
                <a:avLst>
                  <a:gd name="adj1" fmla="val 82178"/>
                </a:avLst>
              </a:prstGeom>
              <a:noFill/>
              <a:ln w="28575" cap="flat" cmpd="sng" algn="ctr">
                <a:solidFill>
                  <a:srgbClr val="0070C0"/>
                </a:solidFill>
                <a:prstDash val="solid"/>
                <a:miter lim="800000"/>
                <a:headEnd type="arrow" w="lg" len="lg"/>
                <a:tailEnd type="oval" w="sm" len="med"/>
              </a:ln>
              <a:effectLst/>
            </p:spPr>
          </p:cxnSp>
          <p:sp>
            <p:nvSpPr>
              <p:cNvPr id="44" name="文本框 43"/>
              <p:cNvSpPr txBox="1"/>
              <p:nvPr/>
            </p:nvSpPr>
            <p:spPr>
              <a:xfrm>
                <a:off x="6610335" y="2825823"/>
                <a:ext cx="712253" cy="3117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</a:rPr>
                  <a:t>驱动</a:t>
                </a:r>
                <a:endPara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cxnSp>
            <p:nvCxnSpPr>
              <p:cNvPr id="45" name="肘形连接符 44"/>
              <p:cNvCxnSpPr>
                <a:stCxn id="28" idx="2"/>
                <a:endCxn id="30" idx="0"/>
              </p:cNvCxnSpPr>
              <p:nvPr/>
            </p:nvCxnSpPr>
            <p:spPr>
              <a:xfrm rot="16200000" flipH="1">
                <a:off x="9591122" y="1332006"/>
                <a:ext cx="1433263" cy="1"/>
              </a:xfrm>
              <a:prstGeom prst="bentConnector3">
                <a:avLst>
                  <a:gd name="adj1" fmla="val 50000"/>
                </a:avLst>
              </a:prstGeom>
              <a:noFill/>
              <a:ln w="28575" cap="flat" cmpd="sng" algn="ctr">
                <a:solidFill>
                  <a:srgbClr val="FFC000">
                    <a:lumMod val="75000"/>
                  </a:srgbClr>
                </a:solidFill>
                <a:prstDash val="solid"/>
                <a:miter lim="800000"/>
                <a:headEnd type="triangle"/>
                <a:tailEnd type="triangle"/>
              </a:ln>
              <a:effectLst/>
            </p:spPr>
          </p:cxnSp>
          <p:sp>
            <p:nvSpPr>
              <p:cNvPr id="46" name="文本框 45"/>
              <p:cNvSpPr txBox="1"/>
              <p:nvPr/>
            </p:nvSpPr>
            <p:spPr>
              <a:xfrm>
                <a:off x="155154" y="1263292"/>
                <a:ext cx="1127760" cy="3117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</a:rPr>
                  <a:t>边缘网关</a:t>
                </a:r>
                <a:endPara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47" name="矩形 46"/>
              <p:cNvSpPr/>
              <p:nvPr/>
            </p:nvSpPr>
            <p:spPr>
              <a:xfrm>
                <a:off x="6602485" y="2811220"/>
                <a:ext cx="3273035" cy="1842059"/>
              </a:xfrm>
              <a:prstGeom prst="rect">
                <a:avLst/>
              </a:prstGeom>
              <a:noFill/>
              <a:ln w="28575" cap="flat" cmpd="sng" algn="ctr">
                <a:solidFill>
                  <a:srgbClr val="FF3300"/>
                </a:solidFill>
                <a:prstDash val="dash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0" i="0" u="none" strike="noStrike" kern="1200" cap="none" spc="0" normalizeH="0" baseline="0" noProof="0" dirty="0" smtClean="0">
                  <a:ln w="0"/>
                  <a:solidFill>
                    <a:srgbClr val="5B9BD5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uLnTx/>
                  <a:uFillTx/>
                  <a:latin typeface="+mn-ea"/>
                  <a:cs typeface="+mn-cs"/>
                </a:endParaRPr>
              </a:p>
            </p:txBody>
          </p:sp>
        </p:grpSp>
        <p:sp>
          <p:nvSpPr>
            <p:cNvPr id="6" name="矩形 5"/>
            <p:cNvSpPr/>
            <p:nvPr/>
          </p:nvSpPr>
          <p:spPr>
            <a:xfrm>
              <a:off x="8344432" y="4857836"/>
              <a:ext cx="466028" cy="166565"/>
            </a:xfrm>
            <a:prstGeom prst="rect">
              <a:avLst/>
            </a:prstGeom>
            <a:solidFill>
              <a:srgbClr val="70AD47">
                <a:lumMod val="75000"/>
              </a:srgbClr>
            </a:solidFill>
            <a:ln w="12700" cap="flat" cmpd="sng" algn="ctr">
              <a:solidFill>
                <a:sysClr val="windowText" lastClr="000000">
                  <a:lumMod val="95000"/>
                  <a:lumOff val="5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8344432" y="4614623"/>
              <a:ext cx="466028" cy="194008"/>
            </a:xfrm>
            <a:prstGeom prst="rect">
              <a:avLst/>
            </a:prstGeom>
            <a:solidFill>
              <a:srgbClr val="ED7D31">
                <a:lumMod val="75000"/>
              </a:srgbClr>
            </a:solidFill>
            <a:ln w="12700" cap="flat" cmpd="sng" algn="ctr">
              <a:solidFill>
                <a:sysClr val="windowText" lastClr="000000">
                  <a:lumMod val="95000"/>
                  <a:lumOff val="5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791987" y="4835241"/>
              <a:ext cx="697628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rPr>
                <a:t>新增模块</a:t>
              </a:r>
              <a:endPara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8791986" y="4619811"/>
              <a:ext cx="697628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rPr>
                <a:t>原有模块</a:t>
              </a:r>
              <a:endPara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endParaRPr>
            </a:p>
          </p:txBody>
        </p:sp>
        <p:cxnSp>
          <p:nvCxnSpPr>
            <p:cNvPr id="10" name="肘形连接符 9"/>
            <p:cNvCxnSpPr/>
            <p:nvPr/>
          </p:nvCxnSpPr>
          <p:spPr>
            <a:xfrm rot="10800000" flipV="1">
              <a:off x="8389834" y="5170616"/>
              <a:ext cx="394887" cy="2076"/>
            </a:xfrm>
            <a:prstGeom prst="bentConnector3">
              <a:avLst>
                <a:gd name="adj1" fmla="val 50001"/>
              </a:avLst>
            </a:prstGeom>
            <a:noFill/>
            <a:ln w="19050" cap="flat" cmpd="sng" algn="ctr">
              <a:solidFill>
                <a:srgbClr val="0070C0"/>
              </a:solidFill>
              <a:prstDash val="solid"/>
              <a:miter lim="800000"/>
              <a:headEnd type="arrow" w="lg" len="lg"/>
              <a:tailEnd type="oval" w="sm" len="med"/>
            </a:ln>
            <a:effectLst/>
          </p:spPr>
        </p:cxnSp>
        <p:sp>
          <p:nvSpPr>
            <p:cNvPr id="11" name="矩形 10"/>
            <p:cNvSpPr/>
            <p:nvPr/>
          </p:nvSpPr>
          <p:spPr>
            <a:xfrm>
              <a:off x="8804170" y="5071213"/>
              <a:ext cx="697628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rPr>
                <a:t>原有流程</a:t>
              </a:r>
              <a:endPara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endParaRPr>
            </a:p>
          </p:txBody>
        </p:sp>
        <p:cxnSp>
          <p:nvCxnSpPr>
            <p:cNvPr id="12" name="肘形连接符 11"/>
            <p:cNvCxnSpPr/>
            <p:nvPr/>
          </p:nvCxnSpPr>
          <p:spPr>
            <a:xfrm rot="10800000" flipV="1">
              <a:off x="8369094" y="5396553"/>
              <a:ext cx="432724" cy="2960"/>
            </a:xfrm>
            <a:prstGeom prst="bentConnector3">
              <a:avLst>
                <a:gd name="adj1" fmla="val 50000"/>
              </a:avLst>
            </a:prstGeom>
            <a:noFill/>
            <a:ln w="19050" cap="flat" cmpd="sng" algn="ctr">
              <a:solidFill>
                <a:srgbClr val="FFC000">
                  <a:lumMod val="75000"/>
                </a:srgbClr>
              </a:solidFill>
              <a:prstDash val="sysDash"/>
              <a:miter lim="800000"/>
              <a:headEnd type="arrow" w="lg" len="lg"/>
              <a:tailEnd type="oval" w="sm" len="med"/>
            </a:ln>
            <a:effectLst/>
          </p:spPr>
        </p:cxnSp>
        <p:sp>
          <p:nvSpPr>
            <p:cNvPr id="13" name="矩形 12"/>
            <p:cNvSpPr/>
            <p:nvPr/>
          </p:nvSpPr>
          <p:spPr>
            <a:xfrm>
              <a:off x="8810458" y="5273442"/>
              <a:ext cx="697628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rPr>
                <a:t>新增流程</a:t>
              </a:r>
              <a:endPara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endParaRPr>
            </a:p>
          </p:txBody>
        </p:sp>
      </p:grpSp>
      <p:sp>
        <p:nvSpPr>
          <p:cNvPr id="49" name="文本框 48"/>
          <p:cNvSpPr txBox="1"/>
          <p:nvPr/>
        </p:nvSpPr>
        <p:spPr>
          <a:xfrm>
            <a:off x="1238915" y="10963672"/>
            <a:ext cx="23061101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914400" hangingPunct="1"/>
            <a:r>
              <a:rPr lang="zh-CN" altLang="en-US" sz="2400" b="0" kern="1200" spc="300" dirty="0" smtClean="0">
                <a:solidFill>
                  <a:prstClr val="black"/>
                </a:solidFill>
                <a:latin typeface="+mn-ea"/>
              </a:rPr>
              <a:t>方案阐述：</a:t>
            </a:r>
            <a:endParaRPr lang="en-US" altLang="zh-CN" sz="2400" b="0" kern="1200" spc="300" dirty="0" smtClean="0">
              <a:solidFill>
                <a:prstClr val="black"/>
              </a:solidFill>
              <a:latin typeface="+mn-ea"/>
            </a:endParaRPr>
          </a:p>
          <a:p>
            <a:pPr algn="l" defTabSz="914400" hangingPunct="1"/>
            <a:r>
              <a:rPr lang="en-US" altLang="zh-CN" sz="2400" b="0" kern="1200" spc="300" dirty="0" smtClean="0">
                <a:solidFill>
                  <a:prstClr val="black"/>
                </a:solidFill>
                <a:latin typeface="+mn-ea"/>
              </a:rPr>
              <a:t>1</a:t>
            </a:r>
            <a:r>
              <a:rPr lang="zh-CN" altLang="en-US" sz="2400" b="0" kern="1200" spc="300" dirty="0">
                <a:solidFill>
                  <a:prstClr val="black"/>
                </a:solidFill>
                <a:latin typeface="+mn-ea"/>
              </a:rPr>
              <a:t>、保持原厂架构独立，但原厂架构上的应用需要新增“数据分发” 与“指令接收”模块，用于对接阿里物联网管理平台。</a:t>
            </a:r>
            <a:endParaRPr lang="en-US" altLang="zh-CN" sz="2400" b="0" kern="1200" spc="300" dirty="0">
              <a:solidFill>
                <a:prstClr val="black"/>
              </a:solidFill>
              <a:latin typeface="+mn-ea"/>
            </a:endParaRPr>
          </a:p>
          <a:p>
            <a:pPr algn="l" defTabSz="914400" hangingPunct="1"/>
            <a:r>
              <a:rPr lang="en-US" altLang="zh-CN" sz="2400" b="0" kern="1200" spc="300" dirty="0">
                <a:solidFill>
                  <a:prstClr val="black"/>
                </a:solidFill>
                <a:latin typeface="+mn-ea"/>
              </a:rPr>
              <a:t>2</a:t>
            </a:r>
            <a:r>
              <a:rPr lang="zh-CN" altLang="en-US" sz="2400" b="0" kern="1200" spc="300" dirty="0">
                <a:solidFill>
                  <a:prstClr val="black"/>
                </a:solidFill>
                <a:latin typeface="+mn-ea"/>
              </a:rPr>
              <a:t>、</a:t>
            </a:r>
            <a:r>
              <a:rPr lang="en-US" altLang="zh-CN" sz="2400" b="0" kern="1200" spc="300" dirty="0">
                <a:solidFill>
                  <a:prstClr val="black"/>
                </a:solidFill>
                <a:latin typeface="+mn-ea"/>
              </a:rPr>
              <a:t>LE</a:t>
            </a:r>
            <a:r>
              <a:rPr lang="zh-CN" altLang="en-US" sz="2400" b="0" kern="1200" spc="300" dirty="0">
                <a:solidFill>
                  <a:prstClr val="black"/>
                </a:solidFill>
                <a:latin typeface="+mn-ea"/>
              </a:rPr>
              <a:t>架构中的驱动</a:t>
            </a:r>
            <a:endParaRPr lang="en-US" altLang="zh-CN" sz="2400" b="0" kern="1200" spc="300" dirty="0">
              <a:solidFill>
                <a:prstClr val="black"/>
              </a:solidFill>
              <a:latin typeface="+mn-ea"/>
            </a:endParaRPr>
          </a:p>
          <a:p>
            <a:pPr algn="l" defTabSz="914400" hangingPunct="1"/>
            <a:r>
              <a:rPr lang="zh-CN" altLang="en-US" sz="2400" b="0" kern="1200" spc="300" dirty="0">
                <a:solidFill>
                  <a:prstClr val="black"/>
                </a:solidFill>
                <a:latin typeface="+mn-ea"/>
              </a:rPr>
              <a:t>（</a:t>
            </a:r>
            <a:r>
              <a:rPr lang="en-US" altLang="zh-CN" sz="2400" b="0" kern="1200" spc="300" dirty="0">
                <a:solidFill>
                  <a:prstClr val="black"/>
                </a:solidFill>
                <a:latin typeface="+mn-ea"/>
              </a:rPr>
              <a:t>1</a:t>
            </a:r>
            <a:r>
              <a:rPr lang="zh-CN" altLang="en-US" sz="2400" b="0" kern="1200" spc="300" dirty="0">
                <a:solidFill>
                  <a:prstClr val="black"/>
                </a:solidFill>
                <a:latin typeface="+mn-ea"/>
              </a:rPr>
              <a:t>）用于接收“数据分发”传递过来的设备数据，然后通过物模型转换上送到云端。</a:t>
            </a:r>
            <a:endParaRPr lang="en-US" altLang="zh-CN" sz="2400" b="0" kern="1200" spc="300" dirty="0">
              <a:solidFill>
                <a:prstClr val="black"/>
              </a:solidFill>
              <a:latin typeface="+mn-ea"/>
            </a:endParaRPr>
          </a:p>
          <a:p>
            <a:pPr algn="l" defTabSz="914400" hangingPunct="1"/>
            <a:r>
              <a:rPr lang="zh-CN" altLang="en-US" sz="2400" b="0" kern="1200" spc="300" dirty="0">
                <a:solidFill>
                  <a:prstClr val="black"/>
                </a:solidFill>
                <a:latin typeface="+mn-ea"/>
              </a:rPr>
              <a:t>（</a:t>
            </a:r>
            <a:r>
              <a:rPr lang="en-US" altLang="zh-CN" sz="2400" b="0" kern="1200" spc="300" dirty="0">
                <a:solidFill>
                  <a:prstClr val="black"/>
                </a:solidFill>
                <a:latin typeface="+mn-ea"/>
              </a:rPr>
              <a:t>2</a:t>
            </a:r>
            <a:r>
              <a:rPr lang="zh-CN" altLang="en-US" sz="2400" b="0" kern="1200" spc="300" dirty="0">
                <a:solidFill>
                  <a:prstClr val="black"/>
                </a:solidFill>
                <a:latin typeface="+mn-ea"/>
              </a:rPr>
              <a:t>）通过物模型接收云端指令，分发到原厂应用中，控制终端设备。</a:t>
            </a:r>
            <a:endParaRPr lang="en-US" altLang="zh-CN" sz="2400" b="0" kern="1200" spc="300" dirty="0">
              <a:solidFill>
                <a:prstClr val="black"/>
              </a:solidFill>
              <a:latin typeface="+mn-ea"/>
            </a:endParaRPr>
          </a:p>
          <a:p>
            <a:pPr algn="l" defTabSz="914400" hangingPunct="1"/>
            <a:r>
              <a:rPr lang="en-US" altLang="zh-CN" sz="2400" b="0" kern="1200" spc="300" dirty="0">
                <a:solidFill>
                  <a:prstClr val="black"/>
                </a:solidFill>
                <a:latin typeface="+mn-ea"/>
              </a:rPr>
              <a:t>3</a:t>
            </a:r>
            <a:r>
              <a:rPr lang="zh-CN" altLang="en-US" sz="2400" b="0" kern="1200" spc="300" dirty="0">
                <a:solidFill>
                  <a:prstClr val="black"/>
                </a:solidFill>
                <a:latin typeface="+mn-ea"/>
              </a:rPr>
              <a:t>、优点：适合原厂应用难以移植的场景。</a:t>
            </a:r>
            <a:endParaRPr lang="en-US" altLang="zh-CN" sz="2400" b="0" kern="1200" spc="300" dirty="0">
              <a:solidFill>
                <a:prstClr val="black"/>
              </a:solidFill>
              <a:latin typeface="+mn-ea"/>
            </a:endParaRPr>
          </a:p>
          <a:p>
            <a:pPr algn="l" defTabSz="914400" hangingPunct="1"/>
            <a:r>
              <a:rPr lang="en-US" altLang="zh-CN" sz="2400" b="0" kern="1200" spc="300" dirty="0">
                <a:solidFill>
                  <a:prstClr val="black"/>
                </a:solidFill>
                <a:latin typeface="+mn-ea"/>
              </a:rPr>
              <a:t>4</a:t>
            </a:r>
            <a:r>
              <a:rPr lang="zh-CN" altLang="en-US" sz="2400" b="0" kern="1200" spc="300" dirty="0">
                <a:solidFill>
                  <a:prstClr val="black"/>
                </a:solidFill>
                <a:latin typeface="+mn-ea"/>
              </a:rPr>
              <a:t>、缺点：驱动无电力设备协议沉淀。</a:t>
            </a:r>
            <a:endParaRPr lang="en-US" altLang="zh-CN" sz="2400" b="0" kern="1200" spc="300" dirty="0">
              <a:solidFill>
                <a:prstClr val="black"/>
              </a:solidFill>
              <a:latin typeface="+mn-ea"/>
            </a:endParaRPr>
          </a:p>
          <a:p>
            <a:pPr algn="l" defTabSz="914400" hangingPunct="1"/>
            <a:endParaRPr lang="zh-CN" altLang="en-US" sz="2000" b="0" kern="1200" dirty="0">
              <a:solidFill>
                <a:prstClr val="black"/>
              </a:solidFill>
              <a:latin typeface="+mn-ea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578641" y="1668085"/>
            <a:ext cx="23060291" cy="9258432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652326" y="407914"/>
            <a:ext cx="11471941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857250" marR="0" indent="-85725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</a:pPr>
            <a:r>
              <a:rPr lang="zh-CN" altLang="en-US" sz="6000" dirty="0" smtClean="0"/>
              <a:t>电力设备接入实战</a:t>
            </a:r>
            <a:r>
              <a:rPr lang="en-US" altLang="zh-CN" sz="6000" dirty="0" smtClean="0"/>
              <a:t>-</a:t>
            </a:r>
            <a:r>
              <a:rPr lang="zh-CN" altLang="en-US" sz="4800" dirty="0" smtClean="0"/>
              <a:t>应用开发</a:t>
            </a:r>
            <a:endParaRPr kumimoji="0" lang="zh-CN" altLang="en-US" sz="4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微软雅黑" panose="020B0503020204020204" charset="-122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4313847" y="2445293"/>
            <a:ext cx="16529321" cy="8721129"/>
            <a:chOff x="90071" y="208439"/>
            <a:chExt cx="10943689" cy="6532356"/>
          </a:xfrm>
        </p:grpSpPr>
        <p:sp>
          <p:nvSpPr>
            <p:cNvPr id="4" name="矩形 3"/>
            <p:cNvSpPr/>
            <p:nvPr/>
          </p:nvSpPr>
          <p:spPr>
            <a:xfrm>
              <a:off x="90071" y="974977"/>
              <a:ext cx="10943689" cy="4178122"/>
            </a:xfrm>
            <a:prstGeom prst="rect">
              <a:avLst/>
            </a:prstGeom>
            <a:solidFill>
              <a:srgbClr val="5B9BD5">
                <a:lumMod val="20000"/>
                <a:lumOff val="80000"/>
              </a:srgbClr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0" i="0" u="none" strike="noStrike" kern="1200" cap="none" spc="0" normalizeH="0" baseline="0" noProof="0" dirty="0" smtClean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356377" y="1605280"/>
              <a:ext cx="9570585" cy="3167699"/>
            </a:xfrm>
            <a:prstGeom prst="rect">
              <a:avLst/>
            </a:prstGeom>
            <a:solidFill>
              <a:srgbClr val="70AD47">
                <a:lumMod val="20000"/>
                <a:lumOff val="80000"/>
              </a:srgbClr>
            </a:solidFill>
            <a:ln w="3175" cap="flat" cmpd="sng" algn="ctr">
              <a:solidFill>
                <a:srgbClr val="7030A0"/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0" i="0" u="none" strike="noStrike" kern="1200" cap="none" spc="0" normalizeH="0" baseline="0" noProof="0" dirty="0" smtClean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873250" y="5572395"/>
              <a:ext cx="5821679" cy="1168400"/>
            </a:xfrm>
            <a:prstGeom prst="rect">
              <a:avLst/>
            </a:prstGeom>
            <a:solidFill>
              <a:srgbClr val="5B9BD5">
                <a:lumMod val="20000"/>
                <a:lumOff val="80000"/>
              </a:srgbClr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0" i="0" u="none" strike="noStrike" kern="1200" cap="none" spc="0" normalizeH="0" baseline="0" noProof="0" dirty="0" smtClean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848910" y="5572221"/>
              <a:ext cx="1270000" cy="299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rPr>
                <a:t>终端设备</a:t>
              </a:r>
              <a:endPara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endParaRPr>
            </a:p>
          </p:txBody>
        </p:sp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37840" y="5975077"/>
              <a:ext cx="525780" cy="525780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27600" y="5947378"/>
              <a:ext cx="579120" cy="576225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3605530" y="6050824"/>
              <a:ext cx="640080" cy="299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rPr>
                <a:t>电表</a:t>
              </a:r>
              <a:endPara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5535930" y="6058234"/>
              <a:ext cx="915670" cy="299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rPr>
                <a:t>传感器</a:t>
              </a:r>
              <a:endPara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3434246" y="3286915"/>
              <a:ext cx="1201420" cy="416560"/>
            </a:xfrm>
            <a:prstGeom prst="rect">
              <a:avLst/>
            </a:prstGeom>
            <a:solidFill>
              <a:srgbClr val="ED7D31">
                <a:lumMod val="75000"/>
              </a:srgbClr>
            </a:solidFill>
            <a:ln w="12700" cap="flat" cmpd="sng" algn="ctr">
              <a:solidFill>
                <a:sysClr val="windowText" lastClr="000000">
                  <a:lumMod val="95000"/>
                  <a:lumOff val="5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rPr>
                <a:t>采集模块</a:t>
              </a:r>
              <a:endPara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3434246" y="2868598"/>
              <a:ext cx="1201420" cy="436403"/>
            </a:xfrm>
            <a:prstGeom prst="rect">
              <a:avLst/>
            </a:prstGeom>
            <a:solidFill>
              <a:srgbClr val="ED7D31">
                <a:lumMod val="75000"/>
              </a:srgbClr>
            </a:solidFill>
            <a:ln w="12700" cap="flat" cmpd="sng" algn="ctr">
              <a:solidFill>
                <a:sysClr val="windowText" lastClr="000000">
                  <a:lumMod val="95000"/>
                  <a:lumOff val="5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rPr>
                <a:t>数据上传</a:t>
              </a:r>
              <a:endPara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925177" y="208439"/>
              <a:ext cx="2216492" cy="307377"/>
            </a:xfrm>
            <a:prstGeom prst="rect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>
              <a:solidFill>
                <a:sysClr val="windowText" lastClr="000000"/>
              </a:solidFill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60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+mn-ea"/>
                  <a:sym typeface="Helvetica Light"/>
                </a:rPr>
                <a:t>业务系统</a:t>
              </a:r>
              <a:endParaRPr kumimoji="0" lang="zh-CN" altLang="en-US" sz="2000" b="0" i="0" u="none" strike="noStrike" kern="1200" cap="none" spc="60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ea"/>
                <a:sym typeface="Helvetica Light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601183" y="218405"/>
              <a:ext cx="2141619" cy="307377"/>
            </a:xfrm>
            <a:prstGeom prst="rect">
              <a:avLst/>
            </a:prstGeom>
            <a:solidFill>
              <a:srgbClr val="92D050"/>
            </a:solidFill>
            <a:ln w="12700" cap="flat">
              <a:solidFill>
                <a:sysClr val="windowText" lastClr="000000"/>
              </a:solidFill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60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+mn-ea"/>
                  <a:sym typeface="Helvetica Light"/>
                </a:rPr>
                <a:t>物联网管理平台</a:t>
              </a:r>
              <a:endParaRPr kumimoji="0" lang="zh-CN" altLang="en-US" sz="2000" b="0" i="0" u="none" strike="noStrike" kern="1200" cap="none" spc="60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ea"/>
                <a:sym typeface="Helvetica Light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5141670" y="2809348"/>
              <a:ext cx="1237129" cy="894127"/>
            </a:xfrm>
            <a:prstGeom prst="rect">
              <a:avLst/>
            </a:prstGeom>
            <a:solidFill>
              <a:srgbClr val="70AD47">
                <a:lumMod val="75000"/>
              </a:srgbClr>
            </a:solidFill>
            <a:ln w="12700" cap="flat" cmpd="sng" algn="ctr">
              <a:solidFill>
                <a:sysClr val="windowText" lastClr="000000">
                  <a:lumMod val="95000"/>
                  <a:lumOff val="5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rPr>
                <a:t>物模型转换</a:t>
              </a:r>
              <a:endPara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7995718" y="1794639"/>
              <a:ext cx="1352551" cy="428477"/>
            </a:xfrm>
            <a:prstGeom prst="rect">
              <a:avLst/>
            </a:prstGeom>
            <a:solidFill>
              <a:srgbClr val="70AD47">
                <a:lumMod val="75000"/>
              </a:srgbClr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rPr>
                <a:t>MQTT Proxy</a:t>
              </a:r>
              <a:endPara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19" name="肘形连接符 18"/>
            <p:cNvCxnSpPr>
              <a:stCxn id="17" idx="3"/>
              <a:endCxn id="18" idx="2"/>
            </p:cNvCxnSpPr>
            <p:nvPr/>
          </p:nvCxnSpPr>
          <p:spPr>
            <a:xfrm flipV="1">
              <a:off x="6378799" y="2223116"/>
              <a:ext cx="2293195" cy="1033296"/>
            </a:xfrm>
            <a:prstGeom prst="bentConnector2">
              <a:avLst/>
            </a:prstGeom>
            <a:noFill/>
            <a:ln w="28575" cap="flat" cmpd="sng" algn="ctr">
              <a:solidFill>
                <a:srgbClr val="FFC000">
                  <a:lumMod val="75000"/>
                </a:srgbClr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sp>
          <p:nvSpPr>
            <p:cNvPr id="20" name="矩形 19"/>
            <p:cNvSpPr/>
            <p:nvPr/>
          </p:nvSpPr>
          <p:spPr>
            <a:xfrm>
              <a:off x="2232826" y="2868598"/>
              <a:ext cx="1201420" cy="428477"/>
            </a:xfrm>
            <a:prstGeom prst="rect">
              <a:avLst/>
            </a:prstGeom>
            <a:solidFill>
              <a:srgbClr val="ED7D31">
                <a:lumMod val="75000"/>
              </a:srgbClr>
            </a:solidFill>
            <a:ln w="12700" cap="flat" cmpd="sng" algn="ctr">
              <a:solidFill>
                <a:sysClr val="windowText" lastClr="000000">
                  <a:lumMod val="95000"/>
                  <a:lumOff val="5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rPr>
                <a:t>指令下发</a:t>
              </a:r>
              <a:endPara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21" name="肘形连接符 20"/>
            <p:cNvCxnSpPr>
              <a:stCxn id="15" idx="2"/>
              <a:endCxn id="14" idx="0"/>
            </p:cNvCxnSpPr>
            <p:nvPr/>
          </p:nvCxnSpPr>
          <p:spPr>
            <a:xfrm rot="16200000" flipH="1">
              <a:off x="2857799" y="1691440"/>
              <a:ext cx="2352782" cy="1533"/>
            </a:xfrm>
            <a:prstGeom prst="bentConnector3">
              <a:avLst>
                <a:gd name="adj1" fmla="val 50000"/>
              </a:avLst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headEnd type="arrow" w="lg" len="lg"/>
              <a:tailEnd type="oval" w="sm" len="med"/>
            </a:ln>
            <a:effectLst/>
          </p:spPr>
        </p:cxnSp>
        <p:cxnSp>
          <p:nvCxnSpPr>
            <p:cNvPr id="22" name="肘形连接符 21"/>
            <p:cNvCxnSpPr/>
            <p:nvPr/>
          </p:nvCxnSpPr>
          <p:spPr>
            <a:xfrm rot="5400000" flipH="1" flipV="1">
              <a:off x="1992753" y="1335397"/>
              <a:ext cx="2252315" cy="751121"/>
            </a:xfrm>
            <a:prstGeom prst="bentConnector3">
              <a:avLst>
                <a:gd name="adj1" fmla="val 50000"/>
              </a:avLst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headEnd type="arrow" w="lg" len="lg"/>
              <a:tailEnd type="oval" w="sm" len="med"/>
            </a:ln>
            <a:effectLst/>
          </p:spPr>
        </p:cxnSp>
        <p:cxnSp>
          <p:nvCxnSpPr>
            <p:cNvPr id="23" name="肘形连接符 22"/>
            <p:cNvCxnSpPr/>
            <p:nvPr/>
          </p:nvCxnSpPr>
          <p:spPr>
            <a:xfrm rot="16200000" flipH="1">
              <a:off x="2954040" y="4634982"/>
              <a:ext cx="1871915" cy="2565"/>
            </a:xfrm>
            <a:prstGeom prst="bentConnector3">
              <a:avLst>
                <a:gd name="adj1" fmla="val 50000"/>
              </a:avLst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headEnd type="arrow" w="lg" len="lg"/>
              <a:tailEnd type="oval" w="sm" len="med"/>
            </a:ln>
            <a:effectLst/>
          </p:spPr>
        </p:cxnSp>
        <p:cxnSp>
          <p:nvCxnSpPr>
            <p:cNvPr id="24" name="肘形连接符 23"/>
            <p:cNvCxnSpPr>
              <a:endCxn id="20" idx="2"/>
            </p:cNvCxnSpPr>
            <p:nvPr/>
          </p:nvCxnSpPr>
          <p:spPr>
            <a:xfrm rot="5400000" flipH="1" flipV="1">
              <a:off x="1695962" y="4434648"/>
              <a:ext cx="2275146" cy="1"/>
            </a:xfrm>
            <a:prstGeom prst="bentConnector3">
              <a:avLst>
                <a:gd name="adj1" fmla="val 50000"/>
              </a:avLst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headEnd type="arrow" w="lg" len="lg"/>
              <a:tailEnd type="oval" w="sm" len="med"/>
            </a:ln>
            <a:effectLst/>
          </p:spPr>
        </p:cxnSp>
        <p:sp>
          <p:nvSpPr>
            <p:cNvPr id="25" name="文本框 24"/>
            <p:cNvSpPr txBox="1"/>
            <p:nvPr/>
          </p:nvSpPr>
          <p:spPr>
            <a:xfrm>
              <a:off x="1439798" y="2027411"/>
              <a:ext cx="712252" cy="299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rPr>
                <a:t>驱动</a:t>
              </a:r>
              <a:endPara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endParaRPr>
            </a:p>
          </p:txBody>
        </p:sp>
        <p:cxnSp>
          <p:nvCxnSpPr>
            <p:cNvPr id="26" name="肘形连接符 25"/>
            <p:cNvCxnSpPr>
              <a:stCxn id="16" idx="2"/>
              <a:endCxn id="18" idx="0"/>
            </p:cNvCxnSpPr>
            <p:nvPr/>
          </p:nvCxnSpPr>
          <p:spPr>
            <a:xfrm rot="16200000" flipH="1">
              <a:off x="8037565" y="1160210"/>
              <a:ext cx="1268857" cy="1"/>
            </a:xfrm>
            <a:prstGeom prst="bentConnector3">
              <a:avLst>
                <a:gd name="adj1" fmla="val 50000"/>
              </a:avLst>
            </a:prstGeom>
            <a:noFill/>
            <a:ln w="28575" cap="flat" cmpd="sng" algn="ctr">
              <a:solidFill>
                <a:srgbClr val="FFC000">
                  <a:lumMod val="75000"/>
                </a:srgbClr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sp>
          <p:nvSpPr>
            <p:cNvPr id="27" name="文本框 26"/>
            <p:cNvSpPr txBox="1"/>
            <p:nvPr/>
          </p:nvSpPr>
          <p:spPr>
            <a:xfrm>
              <a:off x="114514" y="988052"/>
              <a:ext cx="1127760" cy="299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rPr>
                <a:t>边缘网关 </a:t>
              </a:r>
              <a:endPara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endParaRPr>
            </a:p>
          </p:txBody>
        </p:sp>
        <p:cxnSp>
          <p:nvCxnSpPr>
            <p:cNvPr id="28" name="曲线连接符 27"/>
            <p:cNvCxnSpPr>
              <a:stCxn id="20" idx="0"/>
              <a:endCxn id="17" idx="0"/>
            </p:cNvCxnSpPr>
            <p:nvPr/>
          </p:nvCxnSpPr>
          <p:spPr>
            <a:xfrm rot="5400000" flipH="1" flipV="1">
              <a:off x="4267260" y="1375624"/>
              <a:ext cx="59250" cy="2926699"/>
            </a:xfrm>
            <a:prstGeom prst="curvedConnector3">
              <a:avLst>
                <a:gd name="adj1" fmla="val 880216"/>
              </a:avLst>
            </a:prstGeom>
            <a:noFill/>
            <a:ln w="28575" cap="flat" cmpd="sng" algn="ctr">
              <a:solidFill>
                <a:srgbClr val="FFC000">
                  <a:lumMod val="75000"/>
                </a:srgbClr>
              </a:solidFill>
              <a:prstDash val="sysDash"/>
              <a:miter lim="800000"/>
              <a:headEnd type="triangle"/>
              <a:tailEnd type="oval"/>
            </a:ln>
            <a:effectLst/>
          </p:spPr>
        </p:cxnSp>
        <p:cxnSp>
          <p:nvCxnSpPr>
            <p:cNvPr id="29" name="曲线连接符 28"/>
            <p:cNvCxnSpPr>
              <a:stCxn id="17" idx="2"/>
              <a:endCxn id="13" idx="2"/>
            </p:cNvCxnSpPr>
            <p:nvPr/>
          </p:nvCxnSpPr>
          <p:spPr>
            <a:xfrm rot="5400000">
              <a:off x="4897596" y="2840836"/>
              <a:ext cx="12700" cy="1725279"/>
            </a:xfrm>
            <a:prstGeom prst="curvedConnector3">
              <a:avLst>
                <a:gd name="adj1" fmla="val 4600016"/>
              </a:avLst>
            </a:prstGeom>
            <a:noFill/>
            <a:ln w="28575" cap="flat" cmpd="sng" algn="ctr">
              <a:solidFill>
                <a:srgbClr val="FFC000">
                  <a:lumMod val="75000"/>
                </a:srgbClr>
              </a:solidFill>
              <a:prstDash val="sysDash"/>
              <a:miter lim="800000"/>
              <a:headEnd type="triangle"/>
              <a:tailEnd type="oval"/>
            </a:ln>
            <a:effectLst/>
          </p:spPr>
        </p:cxnSp>
        <p:sp>
          <p:nvSpPr>
            <p:cNvPr id="30" name="矩形 29"/>
            <p:cNvSpPr/>
            <p:nvPr/>
          </p:nvSpPr>
          <p:spPr>
            <a:xfrm>
              <a:off x="1421512" y="2011314"/>
              <a:ext cx="5279845" cy="2571175"/>
            </a:xfrm>
            <a:prstGeom prst="rect">
              <a:avLst/>
            </a:prstGeom>
            <a:noFill/>
            <a:ln w="28575" cap="flat" cmpd="sng" algn="ctr">
              <a:solidFill>
                <a:srgbClr val="FF3300"/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0" i="0" u="none" strike="noStrike" kern="1200" cap="none" spc="0" normalizeH="0" baseline="0" noProof="0" dirty="0" smtClean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350704" y="1641982"/>
              <a:ext cx="891570" cy="299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rPr>
                <a:t>LE</a:t>
              </a:r>
              <a:r>
                <a: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rPr>
                <a:t>架构</a:t>
              </a:r>
              <a:endPara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8959736" y="5848891"/>
              <a:ext cx="476619" cy="161173"/>
            </a:xfrm>
            <a:prstGeom prst="rect">
              <a:avLst/>
            </a:prstGeom>
            <a:solidFill>
              <a:srgbClr val="70AD47">
                <a:lumMod val="75000"/>
              </a:srgbClr>
            </a:solidFill>
            <a:ln w="12700" cap="flat" cmpd="sng" algn="ctr">
              <a:solidFill>
                <a:sysClr val="windowText" lastClr="000000">
                  <a:lumMod val="95000"/>
                  <a:lumOff val="5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959736" y="5613552"/>
              <a:ext cx="476619" cy="187727"/>
            </a:xfrm>
            <a:prstGeom prst="rect">
              <a:avLst/>
            </a:prstGeom>
            <a:solidFill>
              <a:srgbClr val="ED7D31">
                <a:lumMod val="75000"/>
              </a:srgbClr>
            </a:solidFill>
            <a:ln w="12700" cap="flat" cmpd="sng" algn="ctr">
              <a:solidFill>
                <a:sysClr val="windowText" lastClr="000000">
                  <a:lumMod val="95000"/>
                  <a:lumOff val="5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9373452" y="5827028"/>
              <a:ext cx="801503" cy="2996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rPr>
                <a:t>新增模块</a:t>
              </a:r>
              <a:endPara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9373451" y="5618572"/>
              <a:ext cx="801503" cy="2996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rPr>
                <a:t>原有模块</a:t>
              </a:r>
              <a:endPara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endParaRPr>
            </a:p>
          </p:txBody>
        </p:sp>
        <p:cxnSp>
          <p:nvCxnSpPr>
            <p:cNvPr id="36" name="肘形连接符 35"/>
            <p:cNvCxnSpPr/>
            <p:nvPr/>
          </p:nvCxnSpPr>
          <p:spPr>
            <a:xfrm rot="10800000" flipV="1">
              <a:off x="9006170" y="6151546"/>
              <a:ext cx="403862" cy="2009"/>
            </a:xfrm>
            <a:prstGeom prst="bentConnector3">
              <a:avLst>
                <a:gd name="adj1" fmla="val 50001"/>
              </a:avLst>
            </a:prstGeom>
            <a:noFill/>
            <a:ln w="19050" cap="flat" cmpd="sng" algn="ctr">
              <a:solidFill>
                <a:srgbClr val="0070C0"/>
              </a:solidFill>
              <a:prstDash val="solid"/>
              <a:miter lim="800000"/>
              <a:headEnd type="arrow" w="lg" len="lg"/>
              <a:tailEnd type="oval" w="sm" len="med"/>
            </a:ln>
            <a:effectLst/>
          </p:spPr>
        </p:cxnSp>
        <p:cxnSp>
          <p:nvCxnSpPr>
            <p:cNvPr id="37" name="肘形连接符 36"/>
            <p:cNvCxnSpPr/>
            <p:nvPr/>
          </p:nvCxnSpPr>
          <p:spPr>
            <a:xfrm rot="10800000" flipV="1">
              <a:off x="8984958" y="6370168"/>
              <a:ext cx="442559" cy="2864"/>
            </a:xfrm>
            <a:prstGeom prst="bentConnector3">
              <a:avLst>
                <a:gd name="adj1" fmla="val 50000"/>
              </a:avLst>
            </a:prstGeom>
            <a:noFill/>
            <a:ln w="19050" cap="flat" cmpd="sng" algn="ctr">
              <a:solidFill>
                <a:srgbClr val="FFC000">
                  <a:lumMod val="75000"/>
                </a:srgbClr>
              </a:solidFill>
              <a:prstDash val="sysDash"/>
              <a:miter lim="800000"/>
              <a:headEnd type="arrow" w="lg" len="lg"/>
              <a:tailEnd type="oval" w="sm" len="med"/>
            </a:ln>
            <a:effectLst/>
          </p:spPr>
        </p:cxnSp>
        <p:sp>
          <p:nvSpPr>
            <p:cNvPr id="38" name="矩形 37"/>
            <p:cNvSpPr/>
            <p:nvPr/>
          </p:nvSpPr>
          <p:spPr>
            <a:xfrm>
              <a:off x="9392343" y="6251043"/>
              <a:ext cx="801503" cy="2996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rPr>
                <a:t>新增流程</a:t>
              </a:r>
              <a:endPara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9378366" y="6028589"/>
              <a:ext cx="801503" cy="2996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rPr>
                <a:t>原有模块</a:t>
              </a:r>
              <a:endPara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1804379" y="11884805"/>
            <a:ext cx="1223604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14400" hangingPunct="1"/>
            <a:r>
              <a:rPr lang="zh-CN" altLang="en-US" sz="2400" b="0" kern="1200" spc="300" dirty="0" smtClean="0">
                <a:solidFill>
                  <a:prstClr val="black"/>
                </a:solidFill>
                <a:latin typeface="+mn-ea"/>
              </a:rPr>
              <a:t>方案阐述：</a:t>
            </a:r>
            <a:endParaRPr lang="en-US" altLang="zh-CN" sz="2400" b="0" kern="1200" spc="300" dirty="0" smtClean="0">
              <a:solidFill>
                <a:prstClr val="black"/>
              </a:solidFill>
              <a:latin typeface="+mn-ea"/>
            </a:endParaRPr>
          </a:p>
          <a:p>
            <a:pPr algn="l" defTabSz="914400" hangingPunct="1"/>
            <a:r>
              <a:rPr lang="en-US" altLang="zh-CN" sz="2400" b="0" kern="1200" spc="300" dirty="0" smtClean="0">
                <a:solidFill>
                  <a:prstClr val="black"/>
                </a:solidFill>
                <a:latin typeface="+mn-ea"/>
              </a:rPr>
              <a:t>1</a:t>
            </a:r>
            <a:r>
              <a:rPr lang="zh-CN" altLang="en-US" sz="2400" b="0" kern="1200" spc="300" dirty="0" smtClean="0">
                <a:solidFill>
                  <a:prstClr val="black"/>
                </a:solidFill>
                <a:latin typeface="+mn-ea"/>
              </a:rPr>
              <a:t>、将原厂应用中电力设备接入、采集、控制模块移植到</a:t>
            </a:r>
            <a:r>
              <a:rPr lang="en-US" altLang="zh-CN" sz="2400" b="0" kern="1200" spc="300" dirty="0" smtClean="0">
                <a:solidFill>
                  <a:prstClr val="black"/>
                </a:solidFill>
                <a:latin typeface="+mn-ea"/>
              </a:rPr>
              <a:t>LE</a:t>
            </a:r>
            <a:r>
              <a:rPr lang="zh-CN" altLang="en-US" sz="2400" b="0" kern="1200" spc="300" dirty="0" smtClean="0">
                <a:solidFill>
                  <a:prstClr val="black"/>
                </a:solidFill>
                <a:latin typeface="+mn-ea"/>
              </a:rPr>
              <a:t>架构的驱动框架下。</a:t>
            </a:r>
            <a:endParaRPr lang="en-US" altLang="zh-CN" sz="2400" b="0" kern="1200" spc="300" dirty="0">
              <a:solidFill>
                <a:prstClr val="black"/>
              </a:solidFill>
              <a:latin typeface="+mn-ea"/>
            </a:endParaRPr>
          </a:p>
          <a:p>
            <a:pPr algn="l" defTabSz="914400" hangingPunct="1"/>
            <a:r>
              <a:rPr lang="en-US" altLang="zh-CN" sz="2400" b="0" kern="1200" spc="300" dirty="0">
                <a:solidFill>
                  <a:prstClr val="black"/>
                </a:solidFill>
                <a:latin typeface="+mn-ea"/>
              </a:rPr>
              <a:t>2</a:t>
            </a:r>
            <a:r>
              <a:rPr lang="zh-CN" altLang="en-US" sz="2400" b="0" kern="1200" spc="300" dirty="0" smtClean="0">
                <a:solidFill>
                  <a:prstClr val="black"/>
                </a:solidFill>
                <a:latin typeface="+mn-ea"/>
              </a:rPr>
              <a:t>、</a:t>
            </a:r>
            <a:r>
              <a:rPr lang="zh-CN" altLang="en-US" sz="2400" b="0" kern="1200" spc="300" dirty="0">
                <a:solidFill>
                  <a:prstClr val="black"/>
                </a:solidFill>
                <a:latin typeface="+mn-ea"/>
              </a:rPr>
              <a:t>优点</a:t>
            </a:r>
            <a:r>
              <a:rPr lang="zh-CN" altLang="en-US" sz="2400" b="0" kern="1200" spc="300" dirty="0" smtClean="0">
                <a:solidFill>
                  <a:prstClr val="black"/>
                </a:solidFill>
                <a:latin typeface="+mn-ea"/>
              </a:rPr>
              <a:t>：驱动的完整形态，沉淀电力协议。</a:t>
            </a:r>
            <a:endParaRPr lang="en-US" altLang="zh-CN" sz="2400" b="0" kern="1200" spc="300" dirty="0">
              <a:solidFill>
                <a:prstClr val="black"/>
              </a:solidFill>
              <a:latin typeface="+mn-ea"/>
            </a:endParaRPr>
          </a:p>
          <a:p>
            <a:pPr algn="l" defTabSz="914400" hangingPunct="1"/>
            <a:r>
              <a:rPr lang="en-US" altLang="zh-CN" sz="2400" b="0" kern="1200" spc="300" dirty="0" smtClean="0">
                <a:solidFill>
                  <a:prstClr val="black"/>
                </a:solidFill>
                <a:latin typeface="+mn-ea"/>
              </a:rPr>
              <a:t>3</a:t>
            </a:r>
            <a:r>
              <a:rPr lang="zh-CN" altLang="en-US" sz="2400" b="0" kern="1200" spc="300" dirty="0" smtClean="0">
                <a:solidFill>
                  <a:prstClr val="black"/>
                </a:solidFill>
                <a:latin typeface="+mn-ea"/>
              </a:rPr>
              <a:t>、</a:t>
            </a:r>
            <a:r>
              <a:rPr lang="zh-CN" altLang="en-US" sz="2400" b="0" kern="1200" spc="300" dirty="0">
                <a:solidFill>
                  <a:prstClr val="black"/>
                </a:solidFill>
                <a:latin typeface="+mn-ea"/>
              </a:rPr>
              <a:t>缺点</a:t>
            </a:r>
            <a:r>
              <a:rPr lang="zh-CN" altLang="en-US" sz="2400" b="0" kern="1200" spc="300" dirty="0" smtClean="0">
                <a:solidFill>
                  <a:prstClr val="black"/>
                </a:solidFill>
                <a:latin typeface="+mn-ea"/>
              </a:rPr>
              <a:t>：前期移植工作量较大，需要根据</a:t>
            </a:r>
            <a:r>
              <a:rPr lang="zh-CN" altLang="en-US" sz="2400" b="0" kern="1200" spc="300" dirty="0">
                <a:solidFill>
                  <a:prstClr val="black"/>
                </a:solidFill>
                <a:latin typeface="+mn-ea"/>
              </a:rPr>
              <a:t>原</a:t>
            </a:r>
            <a:r>
              <a:rPr lang="zh-CN" altLang="en-US" sz="2400" b="0" kern="1200" spc="300" dirty="0" smtClean="0">
                <a:solidFill>
                  <a:prstClr val="black"/>
                </a:solidFill>
                <a:latin typeface="+mn-ea"/>
              </a:rPr>
              <a:t>厂应用进行分析。</a:t>
            </a:r>
            <a:endParaRPr lang="zh-CN" altLang="en-US" sz="2400" b="0" kern="1200" dirty="0">
              <a:solidFill>
                <a:prstClr val="black"/>
              </a:solidFill>
              <a:latin typeface="+mn-e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188143" y="1874510"/>
            <a:ext cx="22112124" cy="9707890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latin typeface="+mn-ea"/>
              <a:cs typeface="Arial" panose="020B0604020202020204" pitchFamily="34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652326" y="407914"/>
            <a:ext cx="11886933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857250" marR="0" indent="-85725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</a:pPr>
            <a:r>
              <a:rPr lang="zh-CN" altLang="en-US" sz="6000" dirty="0" smtClean="0"/>
              <a:t>电力设备接入实战</a:t>
            </a:r>
            <a:r>
              <a:rPr lang="en-US" altLang="zh-CN" sz="6000" dirty="0" smtClean="0"/>
              <a:t>-</a:t>
            </a:r>
            <a:r>
              <a:rPr lang="zh-CN" altLang="en-US" sz="4800" dirty="0" smtClean="0"/>
              <a:t>应用开发</a:t>
            </a:r>
            <a:endParaRPr kumimoji="0" lang="zh-CN" altLang="en-US" sz="4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微软雅黑" panose="020B0503020204020204" charset="-122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561340" y="367665"/>
            <a:ext cx="12150090" cy="2057400"/>
          </a:xfrm>
        </p:spPr>
        <p:txBody>
          <a:bodyPr/>
          <a:p>
            <a:r>
              <a:rPr lang="zh-CN" altLang="en-US"/>
              <a:t>校园人脸识别门禁系统</a:t>
            </a:r>
            <a:endParaRPr lang="zh-CN" altLang="en-US"/>
          </a:p>
        </p:txBody>
      </p:sp>
      <p:pic>
        <p:nvPicPr>
          <p:cNvPr id="5" name="图片 4" descr="TB1LUnhcSWD3KVjSZSgXXcCxVXa-1160-560[1]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068830" y="2729865"/>
            <a:ext cx="6477000" cy="7964805"/>
          </a:xfrm>
          <a:prstGeom prst="rect">
            <a:avLst/>
          </a:prstGeom>
        </p:spPr>
      </p:pic>
      <p:pic>
        <p:nvPicPr>
          <p:cNvPr id="6" name="图片 5" descr="timg[3]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1135" y="2729865"/>
            <a:ext cx="15036165" cy="796480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矩形 83"/>
          <p:cNvSpPr/>
          <p:nvPr/>
        </p:nvSpPr>
        <p:spPr>
          <a:xfrm>
            <a:off x="16436725" y="2146041"/>
            <a:ext cx="7565569" cy="10935477"/>
          </a:xfrm>
          <a:prstGeom prst="rect">
            <a:avLst/>
          </a:prstGeom>
          <a:solidFill>
            <a:srgbClr val="00B0F0">
              <a:alpha val="16863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场景七.视频方案（篮球馆和足球馆精彩视频集锦）"/>
          <p:cNvSpPr txBox="1"/>
          <p:nvPr/>
        </p:nvSpPr>
        <p:spPr>
          <a:xfrm>
            <a:off x="772820" y="674394"/>
            <a:ext cx="2364740" cy="117221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z="5800" spc="116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公有云</a:t>
            </a:r>
            <a:endParaRPr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848" y="3210509"/>
            <a:ext cx="1136003" cy="113600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377" y="3666931"/>
            <a:ext cx="1184988" cy="118498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377" y="5004319"/>
            <a:ext cx="1184988" cy="118498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377" y="6341707"/>
            <a:ext cx="1184988" cy="1184988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377" y="8602826"/>
            <a:ext cx="1184988" cy="118498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377" y="9940214"/>
            <a:ext cx="1184988" cy="118498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377" y="11277602"/>
            <a:ext cx="1184988" cy="118498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034" y="7110201"/>
            <a:ext cx="1905000" cy="1905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6936" y="5107909"/>
            <a:ext cx="961831" cy="961831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847" y="8353231"/>
            <a:ext cx="1136003" cy="1136003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6935" y="10051792"/>
            <a:ext cx="961831" cy="961831"/>
          </a:xfrm>
          <a:prstGeom prst="rect">
            <a:avLst/>
          </a:prstGeom>
        </p:spPr>
      </p:pic>
      <p:cxnSp>
        <p:nvCxnSpPr>
          <p:cNvPr id="14" name="肘形连接符 13"/>
          <p:cNvCxnSpPr>
            <a:stCxn id="4" idx="3"/>
            <a:endCxn id="7" idx="1"/>
          </p:cNvCxnSpPr>
          <p:nvPr/>
        </p:nvCxnSpPr>
        <p:spPr>
          <a:xfrm>
            <a:off x="2571365" y="4259425"/>
            <a:ext cx="2605571" cy="1329400"/>
          </a:xfrm>
          <a:prstGeom prst="bentConnector3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肘形连接符 17"/>
          <p:cNvCxnSpPr>
            <a:stCxn id="10" idx="3"/>
            <a:endCxn id="7" idx="1"/>
          </p:cNvCxnSpPr>
          <p:nvPr/>
        </p:nvCxnSpPr>
        <p:spPr>
          <a:xfrm flipV="1">
            <a:off x="2571365" y="5588825"/>
            <a:ext cx="2605571" cy="1345376"/>
          </a:xfrm>
          <a:prstGeom prst="bentConnector3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直接箭头连接符 21"/>
          <p:cNvCxnSpPr>
            <a:stCxn id="9" idx="3"/>
            <a:endCxn id="7" idx="1"/>
          </p:cNvCxnSpPr>
          <p:nvPr/>
        </p:nvCxnSpPr>
        <p:spPr>
          <a:xfrm flipV="1">
            <a:off x="2571365" y="5588825"/>
            <a:ext cx="2605571" cy="7988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肘形连接符 26"/>
          <p:cNvCxnSpPr>
            <a:stCxn id="11" idx="3"/>
            <a:endCxn id="17" idx="1"/>
          </p:cNvCxnSpPr>
          <p:nvPr/>
        </p:nvCxnSpPr>
        <p:spPr>
          <a:xfrm>
            <a:off x="2571365" y="9195320"/>
            <a:ext cx="2605570" cy="1337388"/>
          </a:xfrm>
          <a:prstGeom prst="bentConnector3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肘形连接符 31"/>
          <p:cNvCxnSpPr>
            <a:stCxn id="13" idx="3"/>
            <a:endCxn id="17" idx="1"/>
          </p:cNvCxnSpPr>
          <p:nvPr/>
        </p:nvCxnSpPr>
        <p:spPr>
          <a:xfrm flipV="1">
            <a:off x="2571365" y="10532708"/>
            <a:ext cx="2605570" cy="1337388"/>
          </a:xfrm>
          <a:prstGeom prst="bentConnector3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直接箭头连接符 35"/>
          <p:cNvCxnSpPr>
            <a:stCxn id="12" idx="3"/>
            <a:endCxn id="17" idx="1"/>
          </p:cNvCxnSpPr>
          <p:nvPr/>
        </p:nvCxnSpPr>
        <p:spPr>
          <a:xfrm>
            <a:off x="2571365" y="10532708"/>
            <a:ext cx="2605570" cy="0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直接箭头连接符 40"/>
          <p:cNvCxnSpPr>
            <a:stCxn id="3" idx="2"/>
            <a:endCxn id="7" idx="0"/>
          </p:cNvCxnSpPr>
          <p:nvPr/>
        </p:nvCxnSpPr>
        <p:spPr>
          <a:xfrm>
            <a:off x="5657850" y="4346512"/>
            <a:ext cx="2" cy="761397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4" name="直接箭头连接符 43"/>
          <p:cNvCxnSpPr>
            <a:stCxn id="16" idx="2"/>
            <a:endCxn id="17" idx="0"/>
          </p:cNvCxnSpPr>
          <p:nvPr/>
        </p:nvCxnSpPr>
        <p:spPr>
          <a:xfrm>
            <a:off x="5657849" y="9489234"/>
            <a:ext cx="2" cy="562558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7" name="矩形 46"/>
          <p:cNvSpPr/>
          <p:nvPr/>
        </p:nvSpPr>
        <p:spPr>
          <a:xfrm>
            <a:off x="4960760" y="2618015"/>
            <a:ext cx="14020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边缘计算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4912360" y="7772400"/>
            <a:ext cx="197167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边缘计算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5623626" y="9490790"/>
            <a:ext cx="1415772" cy="5810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有线网络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5700049" y="4317893"/>
            <a:ext cx="1415772" cy="5810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有线网络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4912943" y="5945309"/>
            <a:ext cx="1415772" cy="1135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本地核心</a:t>
            </a:r>
            <a:endParaRPr lang="en-US" altLang="zh-CN" sz="2400" dirty="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交换机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4954623" y="10927012"/>
            <a:ext cx="1415772" cy="1135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本地核心</a:t>
            </a:r>
            <a:endParaRPr lang="en-US" altLang="zh-CN" sz="2400" dirty="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交换机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54" name="肘形连接符 53"/>
          <p:cNvCxnSpPr>
            <a:stCxn id="7" idx="3"/>
            <a:endCxn id="6" idx="1"/>
          </p:cNvCxnSpPr>
          <p:nvPr/>
        </p:nvCxnSpPr>
        <p:spPr>
          <a:xfrm>
            <a:off x="6138767" y="5588825"/>
            <a:ext cx="4279267" cy="2473876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6" name="肘形连接符 55"/>
          <p:cNvCxnSpPr>
            <a:stCxn id="17" idx="3"/>
            <a:endCxn id="6" idx="1"/>
          </p:cNvCxnSpPr>
          <p:nvPr/>
        </p:nvCxnSpPr>
        <p:spPr>
          <a:xfrm flipV="1">
            <a:off x="6138766" y="8062701"/>
            <a:ext cx="4279268" cy="2470007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9" name="矩形 58"/>
          <p:cNvSpPr/>
          <p:nvPr/>
        </p:nvSpPr>
        <p:spPr>
          <a:xfrm>
            <a:off x="8513034" y="7416184"/>
            <a:ext cx="154721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公网</a:t>
            </a:r>
            <a:r>
              <a:rPr lang="en-US" altLang="zh-CN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专线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下箭头 61"/>
          <p:cNvSpPr/>
          <p:nvPr/>
        </p:nvSpPr>
        <p:spPr>
          <a:xfrm rot="16200000">
            <a:off x="12512533" y="7722558"/>
            <a:ext cx="524257" cy="680285"/>
          </a:xfrm>
          <a:prstGeom prst="downArrow">
            <a:avLst/>
          </a:prstGeom>
          <a:solidFill>
            <a:srgbClr val="00B0F0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6802" y="8246707"/>
            <a:ext cx="908957" cy="908957"/>
          </a:xfrm>
          <a:prstGeom prst="rect">
            <a:avLst/>
          </a:prstGeom>
        </p:spPr>
      </p:pic>
      <p:pic>
        <p:nvPicPr>
          <p:cNvPr id="64" name="图片 6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6364" y="6784497"/>
            <a:ext cx="1049835" cy="1049835"/>
          </a:xfrm>
          <a:prstGeom prst="rect">
            <a:avLst/>
          </a:prstGeom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32" y="5389207"/>
            <a:ext cx="952500" cy="952500"/>
          </a:xfrm>
          <a:prstGeom prst="rect">
            <a:avLst/>
          </a:prstGeom>
        </p:spPr>
      </p:pic>
      <p:pic>
        <p:nvPicPr>
          <p:cNvPr id="66" name="图片 6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7647" y="9787814"/>
            <a:ext cx="465597" cy="465597"/>
          </a:xfrm>
          <a:prstGeom prst="rect">
            <a:avLst/>
          </a:prstGeom>
        </p:spPr>
      </p:pic>
      <p:sp>
        <p:nvSpPr>
          <p:cNvPr id="67" name="矩形 66"/>
          <p:cNvSpPr/>
          <p:nvPr/>
        </p:nvSpPr>
        <p:spPr>
          <a:xfrm>
            <a:off x="10257889" y="5975147"/>
            <a:ext cx="2225289" cy="1135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公有</a:t>
            </a: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云</a:t>
            </a:r>
            <a:endParaRPr lang="en-US" altLang="zh-CN" sz="2400" dirty="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err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Linkvisual</a:t>
            </a: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服务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13428339" y="4526852"/>
            <a:ext cx="800220" cy="5810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应用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0" name="图片 6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064914" y="2646484"/>
            <a:ext cx="588606" cy="588606"/>
          </a:xfrm>
          <a:prstGeom prst="rect">
            <a:avLst/>
          </a:prstGeom>
        </p:spPr>
      </p:pic>
      <p:sp>
        <p:nvSpPr>
          <p:cNvPr id="71" name="矩形 70"/>
          <p:cNvSpPr/>
          <p:nvPr/>
        </p:nvSpPr>
        <p:spPr>
          <a:xfrm>
            <a:off x="17653520" y="2575614"/>
            <a:ext cx="543739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端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17359217" y="3250415"/>
            <a:ext cx="577772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    本地侧满足部署要求即可，如果项目可以打包端侧设备则单独联系；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3" name="图片 7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064914" y="5448063"/>
            <a:ext cx="590400" cy="590400"/>
          </a:xfrm>
          <a:prstGeom prst="rect">
            <a:avLst/>
          </a:prstGeom>
        </p:spPr>
      </p:pic>
      <p:sp>
        <p:nvSpPr>
          <p:cNvPr id="74" name="矩形 73"/>
          <p:cNvSpPr/>
          <p:nvPr/>
        </p:nvSpPr>
        <p:spPr>
          <a:xfrm>
            <a:off x="17655314" y="5281801"/>
            <a:ext cx="543739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边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17359217" y="6215697"/>
            <a:ext cx="5777727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边缘计算</a:t>
            </a: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产品，根据实际场景需要选择不同对应规格产品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6" name="图片 75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4914" y="8349483"/>
            <a:ext cx="590400" cy="590400"/>
          </a:xfrm>
          <a:prstGeom prst="rect">
            <a:avLst/>
          </a:prstGeom>
        </p:spPr>
      </p:pic>
      <p:sp>
        <p:nvSpPr>
          <p:cNvPr id="77" name="矩形 76"/>
          <p:cNvSpPr/>
          <p:nvPr/>
        </p:nvSpPr>
        <p:spPr>
          <a:xfrm>
            <a:off x="17655314" y="8173878"/>
            <a:ext cx="543739" cy="662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云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17359217" y="9142011"/>
            <a:ext cx="387921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    云资源收费，数据上行免费，根据需求计算报价：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9" name="图片 78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4914" y="10846876"/>
            <a:ext cx="590400" cy="590400"/>
          </a:xfrm>
          <a:prstGeom prst="rect">
            <a:avLst/>
          </a:prstGeom>
        </p:spPr>
      </p:pic>
      <p:sp>
        <p:nvSpPr>
          <p:cNvPr id="80" name="矩形 79"/>
          <p:cNvSpPr/>
          <p:nvPr/>
        </p:nvSpPr>
        <p:spPr>
          <a:xfrm>
            <a:off x="17655314" y="10774722"/>
            <a:ext cx="1156086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SAAS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17359215" y="11649168"/>
            <a:ext cx="5777727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不</a:t>
            </a:r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含，客户自己开发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83" name="对象 82"/>
          <p:cNvGraphicFramePr>
            <a:graphicFrameLocks noChangeAspect="1"/>
          </p:cNvGraphicFramePr>
          <p:nvPr/>
        </p:nvGraphicFramePr>
        <p:xfrm>
          <a:off x="21238429" y="8939883"/>
          <a:ext cx="2145393" cy="18585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7" name="工作表" showAsIcon="1" r:id="rId13" imgW="1143000" imgH="990600" progId="Excel.Sheet.12">
                  <p:embed/>
                </p:oleObj>
              </mc:Choice>
              <mc:Fallback>
                <p:oleObj name="工作表" showAsIcon="1" r:id="rId13" imgW="1143000" imgH="990600" progId="Excel.Sheet.12">
                  <p:embed/>
                  <p:pic>
                    <p:nvPicPr>
                      <p:cNvPr id="0" name="图片 1056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1238429" y="8939883"/>
                        <a:ext cx="2145393" cy="18585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矩形 83"/>
          <p:cNvSpPr/>
          <p:nvPr/>
        </p:nvSpPr>
        <p:spPr>
          <a:xfrm>
            <a:off x="16436725" y="2146041"/>
            <a:ext cx="7565569" cy="10935477"/>
          </a:xfrm>
          <a:prstGeom prst="rect">
            <a:avLst/>
          </a:prstGeom>
          <a:solidFill>
            <a:srgbClr val="00B0F0">
              <a:alpha val="16863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场景七.视频方案（篮球馆和足球馆精彩视频集锦）"/>
          <p:cNvSpPr txBox="1"/>
          <p:nvPr/>
        </p:nvSpPr>
        <p:spPr>
          <a:xfrm>
            <a:off x="772820" y="674394"/>
            <a:ext cx="4142740" cy="117221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z="5800" spc="116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altLang="zh-CN" dirty="0" smtClean="0"/>
              <a:t>VPC/</a:t>
            </a:r>
            <a:r>
              <a:rPr lang="zh-CN" altLang="en-US" dirty="0" smtClean="0"/>
              <a:t>专有云</a:t>
            </a:r>
            <a:endParaRPr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848" y="3210509"/>
            <a:ext cx="1136003" cy="113600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377" y="3666931"/>
            <a:ext cx="1184988" cy="118498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377" y="5004319"/>
            <a:ext cx="1184988" cy="118498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377" y="6341707"/>
            <a:ext cx="1184988" cy="1184988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377" y="8602826"/>
            <a:ext cx="1184988" cy="118498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377" y="9940214"/>
            <a:ext cx="1184988" cy="118498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377" y="11277602"/>
            <a:ext cx="1184988" cy="118498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034" y="7110201"/>
            <a:ext cx="1905000" cy="1905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6936" y="5107909"/>
            <a:ext cx="961831" cy="961831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847" y="8353231"/>
            <a:ext cx="1136003" cy="1136003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6935" y="10051792"/>
            <a:ext cx="961831" cy="961831"/>
          </a:xfrm>
          <a:prstGeom prst="rect">
            <a:avLst/>
          </a:prstGeom>
        </p:spPr>
      </p:pic>
      <p:cxnSp>
        <p:nvCxnSpPr>
          <p:cNvPr id="14" name="肘形连接符 13"/>
          <p:cNvCxnSpPr>
            <a:stCxn id="4" idx="3"/>
            <a:endCxn id="7" idx="1"/>
          </p:cNvCxnSpPr>
          <p:nvPr/>
        </p:nvCxnSpPr>
        <p:spPr>
          <a:xfrm>
            <a:off x="2571365" y="4259425"/>
            <a:ext cx="2605571" cy="1329400"/>
          </a:xfrm>
          <a:prstGeom prst="bentConnector3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肘形连接符 17"/>
          <p:cNvCxnSpPr>
            <a:stCxn id="10" idx="3"/>
            <a:endCxn id="7" idx="1"/>
          </p:cNvCxnSpPr>
          <p:nvPr/>
        </p:nvCxnSpPr>
        <p:spPr>
          <a:xfrm flipV="1">
            <a:off x="2571365" y="5588825"/>
            <a:ext cx="2605571" cy="1345376"/>
          </a:xfrm>
          <a:prstGeom prst="bentConnector3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直接箭头连接符 21"/>
          <p:cNvCxnSpPr>
            <a:stCxn id="9" idx="3"/>
            <a:endCxn id="7" idx="1"/>
          </p:cNvCxnSpPr>
          <p:nvPr/>
        </p:nvCxnSpPr>
        <p:spPr>
          <a:xfrm flipV="1">
            <a:off x="2571365" y="5588825"/>
            <a:ext cx="2605571" cy="7988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肘形连接符 26"/>
          <p:cNvCxnSpPr>
            <a:stCxn id="11" idx="3"/>
            <a:endCxn id="17" idx="1"/>
          </p:cNvCxnSpPr>
          <p:nvPr/>
        </p:nvCxnSpPr>
        <p:spPr>
          <a:xfrm>
            <a:off x="2571365" y="9195320"/>
            <a:ext cx="2605570" cy="1337388"/>
          </a:xfrm>
          <a:prstGeom prst="bentConnector3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肘形连接符 31"/>
          <p:cNvCxnSpPr>
            <a:stCxn id="13" idx="3"/>
            <a:endCxn id="17" idx="1"/>
          </p:cNvCxnSpPr>
          <p:nvPr/>
        </p:nvCxnSpPr>
        <p:spPr>
          <a:xfrm flipV="1">
            <a:off x="2571365" y="10532708"/>
            <a:ext cx="2605570" cy="1337388"/>
          </a:xfrm>
          <a:prstGeom prst="bentConnector3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直接箭头连接符 35"/>
          <p:cNvCxnSpPr>
            <a:stCxn id="12" idx="3"/>
            <a:endCxn id="17" idx="1"/>
          </p:cNvCxnSpPr>
          <p:nvPr/>
        </p:nvCxnSpPr>
        <p:spPr>
          <a:xfrm>
            <a:off x="2571365" y="10532708"/>
            <a:ext cx="2605570" cy="0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直接箭头连接符 40"/>
          <p:cNvCxnSpPr>
            <a:stCxn id="3" idx="2"/>
            <a:endCxn id="7" idx="0"/>
          </p:cNvCxnSpPr>
          <p:nvPr/>
        </p:nvCxnSpPr>
        <p:spPr>
          <a:xfrm>
            <a:off x="5657850" y="4346512"/>
            <a:ext cx="2" cy="761397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4" name="直接箭头连接符 43"/>
          <p:cNvCxnSpPr>
            <a:stCxn id="16" idx="2"/>
            <a:endCxn id="17" idx="0"/>
          </p:cNvCxnSpPr>
          <p:nvPr/>
        </p:nvCxnSpPr>
        <p:spPr>
          <a:xfrm>
            <a:off x="5657849" y="9489234"/>
            <a:ext cx="2" cy="562558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7" name="矩形 46"/>
          <p:cNvSpPr/>
          <p:nvPr/>
        </p:nvSpPr>
        <p:spPr>
          <a:xfrm>
            <a:off x="4960760" y="2618015"/>
            <a:ext cx="14020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边缘计算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4991081" y="7772173"/>
            <a:ext cx="14020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边缘计算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5623626" y="9490790"/>
            <a:ext cx="1415772" cy="5810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有线网络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5700049" y="4317893"/>
            <a:ext cx="1415772" cy="5810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有线网络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4912943" y="5945309"/>
            <a:ext cx="1415772" cy="1135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本地核心</a:t>
            </a:r>
            <a:endParaRPr lang="en-US" altLang="zh-CN" sz="2400" dirty="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交换机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4954623" y="10927012"/>
            <a:ext cx="1415772" cy="1135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本地核心</a:t>
            </a:r>
            <a:endParaRPr lang="en-US" altLang="zh-CN" sz="2400" dirty="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交换机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54" name="肘形连接符 53"/>
          <p:cNvCxnSpPr>
            <a:stCxn id="7" idx="3"/>
            <a:endCxn id="6" idx="1"/>
          </p:cNvCxnSpPr>
          <p:nvPr/>
        </p:nvCxnSpPr>
        <p:spPr>
          <a:xfrm>
            <a:off x="6138767" y="5588825"/>
            <a:ext cx="4279267" cy="2473876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6" name="肘形连接符 55"/>
          <p:cNvCxnSpPr>
            <a:stCxn id="17" idx="3"/>
            <a:endCxn id="6" idx="1"/>
          </p:cNvCxnSpPr>
          <p:nvPr/>
        </p:nvCxnSpPr>
        <p:spPr>
          <a:xfrm flipV="1">
            <a:off x="6138766" y="8062701"/>
            <a:ext cx="4279268" cy="2470007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9" name="矩形 58"/>
          <p:cNvSpPr/>
          <p:nvPr/>
        </p:nvSpPr>
        <p:spPr>
          <a:xfrm>
            <a:off x="8513034" y="7416184"/>
            <a:ext cx="154721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公网</a:t>
            </a:r>
            <a:r>
              <a:rPr lang="en-US" altLang="zh-CN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专线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下箭头 61"/>
          <p:cNvSpPr/>
          <p:nvPr/>
        </p:nvSpPr>
        <p:spPr>
          <a:xfrm rot="16200000">
            <a:off x="12512533" y="7722558"/>
            <a:ext cx="524257" cy="680285"/>
          </a:xfrm>
          <a:prstGeom prst="downArrow">
            <a:avLst/>
          </a:prstGeom>
          <a:solidFill>
            <a:srgbClr val="00B0F0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6802" y="8246707"/>
            <a:ext cx="908957" cy="908957"/>
          </a:xfrm>
          <a:prstGeom prst="rect">
            <a:avLst/>
          </a:prstGeom>
        </p:spPr>
      </p:pic>
      <p:pic>
        <p:nvPicPr>
          <p:cNvPr id="64" name="图片 6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6364" y="6784497"/>
            <a:ext cx="1049835" cy="1049835"/>
          </a:xfrm>
          <a:prstGeom prst="rect">
            <a:avLst/>
          </a:prstGeom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32" y="5389207"/>
            <a:ext cx="952500" cy="952500"/>
          </a:xfrm>
          <a:prstGeom prst="rect">
            <a:avLst/>
          </a:prstGeom>
        </p:spPr>
      </p:pic>
      <p:pic>
        <p:nvPicPr>
          <p:cNvPr id="66" name="图片 6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7647" y="9787814"/>
            <a:ext cx="465597" cy="465597"/>
          </a:xfrm>
          <a:prstGeom prst="rect">
            <a:avLst/>
          </a:prstGeom>
        </p:spPr>
      </p:pic>
      <p:sp>
        <p:nvSpPr>
          <p:cNvPr id="67" name="矩形 66"/>
          <p:cNvSpPr/>
          <p:nvPr/>
        </p:nvSpPr>
        <p:spPr>
          <a:xfrm>
            <a:off x="10257889" y="5975147"/>
            <a:ext cx="222528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err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Linkvisual</a:t>
            </a: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服务</a:t>
            </a:r>
            <a:endParaRPr lang="en-US" altLang="zh-CN" sz="2400" dirty="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VPC/</a:t>
            </a: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专有云版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13428339" y="4526852"/>
            <a:ext cx="800220" cy="5810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应用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0" name="图片 6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064914" y="2646484"/>
            <a:ext cx="588606" cy="588606"/>
          </a:xfrm>
          <a:prstGeom prst="rect">
            <a:avLst/>
          </a:prstGeom>
        </p:spPr>
      </p:pic>
      <p:sp>
        <p:nvSpPr>
          <p:cNvPr id="71" name="矩形 70"/>
          <p:cNvSpPr/>
          <p:nvPr/>
        </p:nvSpPr>
        <p:spPr>
          <a:xfrm>
            <a:off x="17653520" y="2575614"/>
            <a:ext cx="543739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端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17359217" y="3250415"/>
            <a:ext cx="577772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    本地侧满足部署要求即可，如果项目可以打包端侧设备则单独联系；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3" name="图片 7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064914" y="5448063"/>
            <a:ext cx="590400" cy="590400"/>
          </a:xfrm>
          <a:prstGeom prst="rect">
            <a:avLst/>
          </a:prstGeom>
        </p:spPr>
      </p:pic>
      <p:sp>
        <p:nvSpPr>
          <p:cNvPr id="74" name="矩形 73"/>
          <p:cNvSpPr/>
          <p:nvPr/>
        </p:nvSpPr>
        <p:spPr>
          <a:xfrm>
            <a:off x="17655314" y="5281801"/>
            <a:ext cx="543739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边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17359217" y="6215697"/>
            <a:ext cx="5777727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边缘计算</a:t>
            </a: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产品，根据实际场景需要选择不同对应规格产品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6" name="图片 75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4914" y="8349483"/>
            <a:ext cx="590400" cy="590400"/>
          </a:xfrm>
          <a:prstGeom prst="rect">
            <a:avLst/>
          </a:prstGeom>
        </p:spPr>
      </p:pic>
      <p:sp>
        <p:nvSpPr>
          <p:cNvPr id="77" name="矩形 76"/>
          <p:cNvSpPr/>
          <p:nvPr/>
        </p:nvSpPr>
        <p:spPr>
          <a:xfrm>
            <a:off x="17655314" y="8173878"/>
            <a:ext cx="543739" cy="662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云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17359216" y="9142011"/>
            <a:ext cx="577772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en-US" altLang="zh-CN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VPC</a:t>
            </a: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与专有云部署依赖</a:t>
            </a:r>
            <a:r>
              <a:rPr lang="en-US" altLang="zh-CN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LP</a:t>
            </a: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，需要部署</a:t>
            </a:r>
            <a:r>
              <a:rPr lang="en-US" altLang="zh-CN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LP</a:t>
            </a: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平台，单独报价；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9" name="图片 78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4914" y="10846876"/>
            <a:ext cx="590400" cy="590400"/>
          </a:xfrm>
          <a:prstGeom prst="rect">
            <a:avLst/>
          </a:prstGeom>
        </p:spPr>
      </p:pic>
      <p:sp>
        <p:nvSpPr>
          <p:cNvPr id="80" name="矩形 79"/>
          <p:cNvSpPr/>
          <p:nvPr/>
        </p:nvSpPr>
        <p:spPr>
          <a:xfrm>
            <a:off x="17655314" y="10774722"/>
            <a:ext cx="543739" cy="662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云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17359215" y="11649168"/>
            <a:ext cx="5777727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不</a:t>
            </a:r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含，客户自己开发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8759" y="7389157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矩形 83"/>
          <p:cNvSpPr/>
          <p:nvPr/>
        </p:nvSpPr>
        <p:spPr>
          <a:xfrm>
            <a:off x="16436725" y="2146041"/>
            <a:ext cx="7565569" cy="10935477"/>
          </a:xfrm>
          <a:prstGeom prst="rect">
            <a:avLst/>
          </a:prstGeom>
          <a:solidFill>
            <a:srgbClr val="00B0F0">
              <a:alpha val="16863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场景七.视频方案（篮球馆和足球馆精彩视频集锦）"/>
          <p:cNvSpPr txBox="1"/>
          <p:nvPr/>
        </p:nvSpPr>
        <p:spPr>
          <a:xfrm>
            <a:off x="772820" y="674394"/>
            <a:ext cx="3873500" cy="117221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z="5800" spc="116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私有本地化</a:t>
            </a:r>
            <a:endParaRPr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6012" y="2690603"/>
            <a:ext cx="1136003" cy="113600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179" y="3826606"/>
            <a:ext cx="1184988" cy="118498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365" y="5025065"/>
            <a:ext cx="1184988" cy="118498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799" y="4536162"/>
            <a:ext cx="961831" cy="961831"/>
          </a:xfrm>
          <a:prstGeom prst="rect">
            <a:avLst/>
          </a:prstGeom>
        </p:spPr>
      </p:pic>
      <p:cxnSp>
        <p:nvCxnSpPr>
          <p:cNvPr id="14" name="肘形连接符 13"/>
          <p:cNvCxnSpPr>
            <a:stCxn id="4" idx="3"/>
            <a:endCxn id="7" idx="1"/>
          </p:cNvCxnSpPr>
          <p:nvPr/>
        </p:nvCxnSpPr>
        <p:spPr>
          <a:xfrm>
            <a:off x="3092167" y="4419100"/>
            <a:ext cx="2550632" cy="597978"/>
          </a:xfrm>
          <a:prstGeom prst="bentConnector3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肘形连接符 17"/>
          <p:cNvCxnSpPr>
            <a:stCxn id="10" idx="3"/>
            <a:endCxn id="7" idx="1"/>
          </p:cNvCxnSpPr>
          <p:nvPr/>
        </p:nvCxnSpPr>
        <p:spPr>
          <a:xfrm flipV="1">
            <a:off x="3086353" y="5017078"/>
            <a:ext cx="2556446" cy="600481"/>
          </a:xfrm>
          <a:prstGeom prst="bentConnector3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直接箭头连接符 40"/>
          <p:cNvCxnSpPr>
            <a:stCxn id="3" idx="2"/>
            <a:endCxn id="7" idx="0"/>
          </p:cNvCxnSpPr>
          <p:nvPr/>
        </p:nvCxnSpPr>
        <p:spPr>
          <a:xfrm flipH="1">
            <a:off x="6123715" y="3826606"/>
            <a:ext cx="299" cy="709556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7" name="矩形 46"/>
          <p:cNvSpPr/>
          <p:nvPr/>
        </p:nvSpPr>
        <p:spPr>
          <a:xfrm>
            <a:off x="5454146" y="2134461"/>
            <a:ext cx="14020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边缘计算</a:t>
            </a:r>
            <a:endParaRPr lang="zh-CN" altLang="en-US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6166077" y="3877267"/>
            <a:ext cx="800219" cy="5810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有线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5378806" y="5373562"/>
            <a:ext cx="1415772" cy="1135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本地核心</a:t>
            </a:r>
            <a:endParaRPr lang="en-US" altLang="zh-CN" sz="2400" dirty="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交换机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0" name="图片 6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64914" y="2646484"/>
            <a:ext cx="588606" cy="588606"/>
          </a:xfrm>
          <a:prstGeom prst="rect">
            <a:avLst/>
          </a:prstGeom>
        </p:spPr>
      </p:pic>
      <p:sp>
        <p:nvSpPr>
          <p:cNvPr id="71" name="矩形 70"/>
          <p:cNvSpPr/>
          <p:nvPr/>
        </p:nvSpPr>
        <p:spPr>
          <a:xfrm>
            <a:off x="17653520" y="2575614"/>
            <a:ext cx="543739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端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17359217" y="3250415"/>
            <a:ext cx="577772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    本地侧满足部署要求即可，如果项目可以打包端侧设备则单独联系；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3" name="图片 7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64914" y="5448063"/>
            <a:ext cx="590400" cy="590400"/>
          </a:xfrm>
          <a:prstGeom prst="rect">
            <a:avLst/>
          </a:prstGeom>
        </p:spPr>
      </p:pic>
      <p:sp>
        <p:nvSpPr>
          <p:cNvPr id="74" name="矩形 73"/>
          <p:cNvSpPr/>
          <p:nvPr/>
        </p:nvSpPr>
        <p:spPr>
          <a:xfrm>
            <a:off x="17655314" y="5281801"/>
            <a:ext cx="543739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边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17359217" y="6215697"/>
            <a:ext cx="5777727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   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边缘计算</a:t>
            </a: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产品，根据实际场景需要选择不同对应规格产品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9" name="图片 7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4916" y="9264591"/>
            <a:ext cx="590400" cy="590400"/>
          </a:xfrm>
          <a:prstGeom prst="rect">
            <a:avLst/>
          </a:prstGeom>
        </p:spPr>
      </p:pic>
      <p:sp>
        <p:nvSpPr>
          <p:cNvPr id="80" name="矩形 79"/>
          <p:cNvSpPr/>
          <p:nvPr/>
        </p:nvSpPr>
        <p:spPr>
          <a:xfrm>
            <a:off x="17655316" y="9192437"/>
            <a:ext cx="902811" cy="662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800" b="1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服务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17359217" y="10066883"/>
            <a:ext cx="5777727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不</a:t>
            </a:r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含，客户自己开发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585" y="4427450"/>
            <a:ext cx="1195231" cy="1195231"/>
          </a:xfrm>
          <a:prstGeom prst="rect">
            <a:avLst/>
          </a:prstGeom>
        </p:spPr>
      </p:pic>
      <p:sp>
        <p:nvSpPr>
          <p:cNvPr id="55" name="矩形 54"/>
          <p:cNvSpPr/>
          <p:nvPr/>
        </p:nvSpPr>
        <p:spPr>
          <a:xfrm>
            <a:off x="8200462" y="3839068"/>
            <a:ext cx="2031325" cy="5810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本地业务管理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21" name="直接箭头连接符 20"/>
          <p:cNvCxnSpPr/>
          <p:nvPr/>
        </p:nvCxnSpPr>
        <p:spPr>
          <a:xfrm>
            <a:off x="6580109" y="5071506"/>
            <a:ext cx="2007955" cy="7988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69" name="图片 6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365" y="7779655"/>
            <a:ext cx="1184988" cy="1184988"/>
          </a:xfrm>
          <a:prstGeom prst="rect">
            <a:avLst/>
          </a:prstGeom>
        </p:spPr>
      </p:pic>
      <p:pic>
        <p:nvPicPr>
          <p:cNvPr id="82" name="图片 8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365" y="8881895"/>
            <a:ext cx="1184988" cy="1184988"/>
          </a:xfrm>
          <a:prstGeom prst="rect">
            <a:avLst/>
          </a:prstGeom>
        </p:spPr>
      </p:pic>
      <p:pic>
        <p:nvPicPr>
          <p:cNvPr id="83" name="图片 8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365" y="10342484"/>
            <a:ext cx="1184988" cy="1184988"/>
          </a:xfrm>
          <a:prstGeom prst="rect">
            <a:avLst/>
          </a:prstGeom>
        </p:spPr>
      </p:pic>
      <p:pic>
        <p:nvPicPr>
          <p:cNvPr id="85" name="图片 8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365" y="11368851"/>
            <a:ext cx="1184988" cy="1184988"/>
          </a:xfrm>
          <a:prstGeom prst="rect">
            <a:avLst/>
          </a:prstGeom>
        </p:spPr>
      </p:pic>
      <p:pic>
        <p:nvPicPr>
          <p:cNvPr id="86" name="图片 8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1975" y="8437331"/>
            <a:ext cx="961831" cy="961831"/>
          </a:xfrm>
          <a:prstGeom prst="rect">
            <a:avLst/>
          </a:prstGeom>
        </p:spPr>
      </p:pic>
      <p:pic>
        <p:nvPicPr>
          <p:cNvPr id="87" name="图片 8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3098" y="10949231"/>
            <a:ext cx="961831" cy="961831"/>
          </a:xfrm>
          <a:prstGeom prst="rect">
            <a:avLst/>
          </a:prstGeom>
          <a:effectLst/>
        </p:spPr>
      </p:pic>
      <p:pic>
        <p:nvPicPr>
          <p:cNvPr id="88" name="图片 8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1525" y="9674843"/>
            <a:ext cx="961831" cy="961831"/>
          </a:xfrm>
          <a:prstGeom prst="rect">
            <a:avLst/>
          </a:prstGeom>
          <a:effectLst/>
        </p:spPr>
      </p:pic>
      <p:pic>
        <p:nvPicPr>
          <p:cNvPr id="89" name="图片 8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3447" y="9562258"/>
            <a:ext cx="1195231" cy="1195231"/>
          </a:xfrm>
          <a:prstGeom prst="rect">
            <a:avLst/>
          </a:prstGeom>
        </p:spPr>
      </p:pic>
      <p:sp>
        <p:nvSpPr>
          <p:cNvPr id="90" name="矩形 89"/>
          <p:cNvSpPr/>
          <p:nvPr/>
        </p:nvSpPr>
        <p:spPr>
          <a:xfrm>
            <a:off x="12212027" y="8437091"/>
            <a:ext cx="141577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中心机房</a:t>
            </a:r>
            <a:endParaRPr lang="en-US" altLang="zh-CN" sz="2400" dirty="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业务管理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29" name="肘形连接符 28"/>
          <p:cNvCxnSpPr>
            <a:stCxn id="69" idx="3"/>
            <a:endCxn id="86" idx="1"/>
          </p:cNvCxnSpPr>
          <p:nvPr/>
        </p:nvCxnSpPr>
        <p:spPr>
          <a:xfrm>
            <a:off x="3086353" y="8372149"/>
            <a:ext cx="2545622" cy="546098"/>
          </a:xfrm>
          <a:prstGeom prst="bentConnector3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肘形连接符 30"/>
          <p:cNvCxnSpPr>
            <a:stCxn id="82" idx="3"/>
            <a:endCxn id="86" idx="1"/>
          </p:cNvCxnSpPr>
          <p:nvPr/>
        </p:nvCxnSpPr>
        <p:spPr>
          <a:xfrm flipV="1">
            <a:off x="3086353" y="8918247"/>
            <a:ext cx="2545622" cy="556142"/>
          </a:xfrm>
          <a:prstGeom prst="bentConnector3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肘形连接符 36"/>
          <p:cNvCxnSpPr>
            <a:stCxn id="83" idx="3"/>
            <a:endCxn id="87" idx="1"/>
          </p:cNvCxnSpPr>
          <p:nvPr/>
        </p:nvCxnSpPr>
        <p:spPr>
          <a:xfrm>
            <a:off x="3086353" y="10934978"/>
            <a:ext cx="2556745" cy="495169"/>
          </a:xfrm>
          <a:prstGeom prst="bentConnector3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0" name="肘形连接符 39"/>
          <p:cNvCxnSpPr>
            <a:stCxn id="85" idx="3"/>
            <a:endCxn id="87" idx="1"/>
          </p:cNvCxnSpPr>
          <p:nvPr/>
        </p:nvCxnSpPr>
        <p:spPr>
          <a:xfrm flipV="1">
            <a:off x="3086353" y="11430147"/>
            <a:ext cx="2556745" cy="531198"/>
          </a:xfrm>
          <a:prstGeom prst="bentConnector3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3" name="肘形连接符 42"/>
          <p:cNvCxnSpPr>
            <a:stCxn id="86" idx="3"/>
            <a:endCxn id="88" idx="1"/>
          </p:cNvCxnSpPr>
          <p:nvPr/>
        </p:nvCxnSpPr>
        <p:spPr>
          <a:xfrm>
            <a:off x="6593806" y="8918247"/>
            <a:ext cx="2797719" cy="1237512"/>
          </a:xfrm>
          <a:prstGeom prst="bentConnector3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6" name="肘形连接符 45"/>
          <p:cNvCxnSpPr>
            <a:stCxn id="87" idx="3"/>
            <a:endCxn id="88" idx="1"/>
          </p:cNvCxnSpPr>
          <p:nvPr/>
        </p:nvCxnSpPr>
        <p:spPr>
          <a:xfrm flipV="1">
            <a:off x="6604929" y="10155759"/>
            <a:ext cx="2786596" cy="1274388"/>
          </a:xfrm>
          <a:prstGeom prst="bentConnector3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1" name="矩形 90"/>
          <p:cNvSpPr/>
          <p:nvPr/>
        </p:nvSpPr>
        <p:spPr>
          <a:xfrm>
            <a:off x="5224917" y="8000966"/>
            <a:ext cx="1723549" cy="581057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本地交换机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5251115" y="10524493"/>
            <a:ext cx="1723549" cy="581057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本地交换机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9125023" y="10638892"/>
            <a:ext cx="141577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中心核心</a:t>
            </a:r>
            <a:endParaRPr lang="en-US" altLang="zh-CN" sz="2400" dirty="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交换机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94" name="图片 9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4438" y="7658270"/>
            <a:ext cx="1136003" cy="1136003"/>
          </a:xfrm>
          <a:prstGeom prst="rect">
            <a:avLst/>
          </a:prstGeom>
        </p:spPr>
      </p:pic>
      <p:sp>
        <p:nvSpPr>
          <p:cNvPr id="95" name="矩形 94"/>
          <p:cNvSpPr/>
          <p:nvPr/>
        </p:nvSpPr>
        <p:spPr>
          <a:xfrm>
            <a:off x="9239895" y="7058197"/>
            <a:ext cx="14020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边缘计算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61" name="直接箭头连接符 60"/>
          <p:cNvCxnSpPr>
            <a:stCxn id="94" idx="2"/>
            <a:endCxn id="88" idx="0"/>
          </p:cNvCxnSpPr>
          <p:nvPr/>
        </p:nvCxnSpPr>
        <p:spPr>
          <a:xfrm>
            <a:off x="9872440" y="8794273"/>
            <a:ext cx="1" cy="880570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7" name="矩形 96"/>
          <p:cNvSpPr/>
          <p:nvPr/>
        </p:nvSpPr>
        <p:spPr>
          <a:xfrm>
            <a:off x="17330645" y="7432485"/>
            <a:ext cx="577772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    本地提供标准服务对接客户自有管理系统；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99" name="直接箭头连接符 98"/>
          <p:cNvCxnSpPr>
            <a:stCxn id="88" idx="3"/>
            <a:endCxn id="89" idx="1"/>
          </p:cNvCxnSpPr>
          <p:nvPr/>
        </p:nvCxnSpPr>
        <p:spPr>
          <a:xfrm>
            <a:off x="10353356" y="10155759"/>
            <a:ext cx="1880091" cy="4115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0" name="矩形 99"/>
          <p:cNvSpPr/>
          <p:nvPr/>
        </p:nvSpPr>
        <p:spPr>
          <a:xfrm>
            <a:off x="7254781" y="9578817"/>
            <a:ext cx="1415772" cy="5810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内部网络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7103852" y="5026789"/>
            <a:ext cx="800219" cy="5810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有线</a:t>
            </a:r>
            <a:endParaRPr lang="en-US" altLang="zh-CN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标题 2"/>
          <p:cNvSpPr txBox="1"/>
          <p:nvPr/>
        </p:nvSpPr>
        <p:spPr>
          <a:xfrm>
            <a:off x="986592" y="362141"/>
            <a:ext cx="14101266" cy="1195674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 defTabSz="1828800">
              <a:defRPr/>
            </a:pPr>
            <a:r>
              <a:rPr lang="en-US" altLang="zh-CN" sz="6000" dirty="0" err="1" smtClean="0">
                <a:latin typeface="Comic Sans MS" panose="030F0702030302020204" pitchFamily="66" charset="0"/>
                <a:ea typeface="PingFang SC" panose="020B0400000000000000" pitchFamily="34" charset="-122"/>
              </a:rPr>
              <a:t>LinkVisual</a:t>
            </a:r>
            <a:r>
              <a:rPr lang="zh-CN" altLang="en-US" sz="6000" dirty="0" smtClean="0">
                <a:latin typeface="Comic Sans MS" panose="030F0702030302020204" pitchFamily="66" charset="0"/>
                <a:ea typeface="PingFang SC" panose="020B0400000000000000" pitchFamily="34" charset="-122"/>
              </a:rPr>
              <a:t>产品介绍</a:t>
            </a:r>
            <a:endParaRPr lang="zh-CN" altLang="en-US" sz="5600" b="1" dirty="0">
              <a:solidFill>
                <a:srgbClr val="000000"/>
              </a:solidFill>
              <a:latin typeface="Comic Sans MS" panose="030F0702030302020204" pitchFamily="66" charset="0"/>
              <a:ea typeface="AdaptiveCode" charset="0"/>
              <a:cs typeface="AdaptiveCode" charset="0"/>
            </a:endParaRPr>
          </a:p>
        </p:txBody>
      </p:sp>
      <p:sp>
        <p:nvSpPr>
          <p:cNvPr id="57" name="下箭头 56"/>
          <p:cNvSpPr/>
          <p:nvPr/>
        </p:nvSpPr>
        <p:spPr>
          <a:xfrm rot="16200000">
            <a:off x="14754589" y="7429688"/>
            <a:ext cx="966144" cy="790694"/>
          </a:xfrm>
          <a:prstGeom prst="downArrow">
            <a:avLst/>
          </a:prstGeom>
          <a:gradFill>
            <a:gsLst>
              <a:gs pos="37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12700" cap="flat">
            <a:noFill/>
            <a:miter lim="400000"/>
          </a:ln>
          <a:effectLst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00B0F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8" name="圆角矩形"/>
          <p:cNvSpPr/>
          <p:nvPr/>
        </p:nvSpPr>
        <p:spPr>
          <a:xfrm>
            <a:off x="2030019" y="5528104"/>
            <a:ext cx="4096800" cy="1652400"/>
          </a:xfrm>
          <a:prstGeom prst="roundRect">
            <a:avLst>
              <a:gd name="adj" fmla="val 10726"/>
            </a:avLst>
          </a:prstGeom>
          <a:solidFill>
            <a:srgbClr val="FFC000">
              <a:alpha val="40754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000" dirty="0">
              <a:solidFill>
                <a:srgbClr val="00B0F0"/>
              </a:solidFill>
            </a:endParaRPr>
          </a:p>
        </p:txBody>
      </p:sp>
      <p:pic>
        <p:nvPicPr>
          <p:cNvPr id="59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58674" y="6669966"/>
            <a:ext cx="3727043" cy="205552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66" name="Link Visual Cloud"/>
          <p:cNvSpPr txBox="1"/>
          <p:nvPr/>
        </p:nvSpPr>
        <p:spPr>
          <a:xfrm>
            <a:off x="11001035" y="7554029"/>
            <a:ext cx="2978379" cy="54886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900" b="0">
                <a:solidFill>
                  <a:srgbClr val="FFFFFF"/>
                </a:solidFill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rPr dirty="0">
                <a:solidFill>
                  <a:schemeClr val="tx1"/>
                </a:solidFill>
              </a:rPr>
              <a:t>Link Visual Cloud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70" name="电脑"/>
          <p:cNvSpPr/>
          <p:nvPr/>
        </p:nvSpPr>
        <p:spPr>
          <a:xfrm>
            <a:off x="18084478" y="4632854"/>
            <a:ext cx="1005789" cy="8116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21600" extrusionOk="0">
                <a:moveTo>
                  <a:pt x="464" y="0"/>
                </a:moveTo>
                <a:cubicBezTo>
                  <a:pt x="210" y="0"/>
                  <a:pt x="0" y="261"/>
                  <a:pt x="0" y="575"/>
                </a:cubicBezTo>
                <a:lnTo>
                  <a:pt x="0" y="17777"/>
                </a:lnTo>
                <a:cubicBezTo>
                  <a:pt x="0" y="18091"/>
                  <a:pt x="210" y="18354"/>
                  <a:pt x="464" y="18354"/>
                </a:cubicBezTo>
                <a:lnTo>
                  <a:pt x="9148" y="18354"/>
                </a:lnTo>
                <a:lnTo>
                  <a:pt x="9116" y="18513"/>
                </a:lnTo>
                <a:lnTo>
                  <a:pt x="8753" y="20763"/>
                </a:lnTo>
                <a:lnTo>
                  <a:pt x="7690" y="20763"/>
                </a:lnTo>
                <a:lnTo>
                  <a:pt x="7690" y="21600"/>
                </a:lnTo>
                <a:lnTo>
                  <a:pt x="10486" y="21600"/>
                </a:lnTo>
                <a:lnTo>
                  <a:pt x="11107" y="21600"/>
                </a:lnTo>
                <a:lnTo>
                  <a:pt x="13905" y="21600"/>
                </a:lnTo>
                <a:lnTo>
                  <a:pt x="13905" y="20763"/>
                </a:lnTo>
                <a:lnTo>
                  <a:pt x="12842" y="20763"/>
                </a:lnTo>
                <a:lnTo>
                  <a:pt x="12479" y="18513"/>
                </a:lnTo>
                <a:lnTo>
                  <a:pt x="12452" y="18354"/>
                </a:lnTo>
                <a:lnTo>
                  <a:pt x="21131" y="18354"/>
                </a:lnTo>
                <a:cubicBezTo>
                  <a:pt x="21384" y="18354"/>
                  <a:pt x="21595" y="18091"/>
                  <a:pt x="21595" y="17777"/>
                </a:cubicBezTo>
                <a:lnTo>
                  <a:pt x="21595" y="575"/>
                </a:lnTo>
                <a:cubicBezTo>
                  <a:pt x="21600" y="261"/>
                  <a:pt x="21389" y="0"/>
                  <a:pt x="21136" y="0"/>
                </a:cubicBezTo>
                <a:lnTo>
                  <a:pt x="464" y="0"/>
                </a:lnTo>
                <a:close/>
                <a:moveTo>
                  <a:pt x="10800" y="542"/>
                </a:moveTo>
                <a:cubicBezTo>
                  <a:pt x="10913" y="542"/>
                  <a:pt x="11006" y="650"/>
                  <a:pt x="11006" y="797"/>
                </a:cubicBezTo>
                <a:cubicBezTo>
                  <a:pt x="11006" y="937"/>
                  <a:pt x="10913" y="1052"/>
                  <a:pt x="10800" y="1052"/>
                </a:cubicBezTo>
                <a:cubicBezTo>
                  <a:pt x="10686" y="1052"/>
                  <a:pt x="10594" y="937"/>
                  <a:pt x="10594" y="797"/>
                </a:cubicBezTo>
                <a:cubicBezTo>
                  <a:pt x="10594" y="656"/>
                  <a:pt x="10686" y="542"/>
                  <a:pt x="10800" y="542"/>
                </a:cubicBezTo>
                <a:close/>
                <a:moveTo>
                  <a:pt x="1242" y="1734"/>
                </a:moveTo>
                <a:lnTo>
                  <a:pt x="20358" y="1734"/>
                </a:lnTo>
                <a:lnTo>
                  <a:pt x="20358" y="15233"/>
                </a:lnTo>
                <a:lnTo>
                  <a:pt x="1242" y="15233"/>
                </a:lnTo>
                <a:lnTo>
                  <a:pt x="1242" y="1734"/>
                </a:lnTo>
                <a:close/>
              </a:path>
            </a:pathLst>
          </a:custGeom>
          <a:solidFill>
            <a:srgbClr val="C1F4D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000">
              <a:solidFill>
                <a:srgbClr val="00B0F0"/>
              </a:solidFill>
            </a:endParaRPr>
          </a:p>
        </p:txBody>
      </p:sp>
      <p:sp>
        <p:nvSpPr>
          <p:cNvPr id="71" name="电话"/>
          <p:cNvSpPr/>
          <p:nvPr/>
        </p:nvSpPr>
        <p:spPr>
          <a:xfrm>
            <a:off x="17682732" y="4312732"/>
            <a:ext cx="555355" cy="11436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8" y="0"/>
                </a:moveTo>
                <a:cubicBezTo>
                  <a:pt x="934" y="0"/>
                  <a:pt x="0" y="453"/>
                  <a:pt x="0" y="1004"/>
                </a:cubicBezTo>
                <a:lnTo>
                  <a:pt x="0" y="20596"/>
                </a:lnTo>
                <a:cubicBezTo>
                  <a:pt x="0" y="21152"/>
                  <a:pt x="934" y="21600"/>
                  <a:pt x="2068" y="21600"/>
                </a:cubicBezTo>
                <a:lnTo>
                  <a:pt x="19532" y="21600"/>
                </a:lnTo>
                <a:cubicBezTo>
                  <a:pt x="20666" y="21600"/>
                  <a:pt x="21600" y="21147"/>
                  <a:pt x="21600" y="20596"/>
                </a:cubicBezTo>
                <a:lnTo>
                  <a:pt x="21600" y="1004"/>
                </a:lnTo>
                <a:cubicBezTo>
                  <a:pt x="21600" y="453"/>
                  <a:pt x="20677" y="0"/>
                  <a:pt x="19532" y="0"/>
                </a:cubicBezTo>
                <a:lnTo>
                  <a:pt x="2068" y="0"/>
                </a:lnTo>
                <a:close/>
                <a:moveTo>
                  <a:pt x="9142" y="1350"/>
                </a:moveTo>
                <a:lnTo>
                  <a:pt x="12468" y="1350"/>
                </a:lnTo>
                <a:cubicBezTo>
                  <a:pt x="12758" y="1350"/>
                  <a:pt x="12990" y="1463"/>
                  <a:pt x="12990" y="1604"/>
                </a:cubicBezTo>
                <a:cubicBezTo>
                  <a:pt x="12990" y="1744"/>
                  <a:pt x="12758" y="1858"/>
                  <a:pt x="12468" y="1858"/>
                </a:cubicBezTo>
                <a:lnTo>
                  <a:pt x="9142" y="1858"/>
                </a:lnTo>
                <a:cubicBezTo>
                  <a:pt x="8853" y="1858"/>
                  <a:pt x="8621" y="1744"/>
                  <a:pt x="8621" y="1604"/>
                </a:cubicBezTo>
                <a:cubicBezTo>
                  <a:pt x="8621" y="1463"/>
                  <a:pt x="8853" y="1350"/>
                  <a:pt x="9142" y="1350"/>
                </a:cubicBezTo>
                <a:close/>
                <a:moveTo>
                  <a:pt x="1477" y="2927"/>
                </a:moveTo>
                <a:lnTo>
                  <a:pt x="20123" y="2927"/>
                </a:lnTo>
                <a:lnTo>
                  <a:pt x="20123" y="18985"/>
                </a:lnTo>
                <a:lnTo>
                  <a:pt x="1477" y="18985"/>
                </a:lnTo>
                <a:lnTo>
                  <a:pt x="1477" y="2927"/>
                </a:lnTo>
                <a:close/>
              </a:path>
            </a:pathLst>
          </a:custGeom>
          <a:solidFill>
            <a:srgbClr val="92EFD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000">
              <a:solidFill>
                <a:srgbClr val="00B0F0"/>
              </a:solidFill>
            </a:endParaRPr>
          </a:p>
        </p:txBody>
      </p:sp>
      <p:pic>
        <p:nvPicPr>
          <p:cNvPr id="72" name="1.png" descr="1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590330" y="5920223"/>
            <a:ext cx="1005789" cy="9065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2" h="21589" extrusionOk="0">
                <a:moveTo>
                  <a:pt x="11588" y="2"/>
                </a:moveTo>
                <a:cubicBezTo>
                  <a:pt x="10937" y="-9"/>
                  <a:pt x="10306" y="33"/>
                  <a:pt x="9336" y="115"/>
                </a:cubicBezTo>
                <a:cubicBezTo>
                  <a:pt x="4725" y="505"/>
                  <a:pt x="1878" y="1372"/>
                  <a:pt x="564" y="2800"/>
                </a:cubicBezTo>
                <a:cubicBezTo>
                  <a:pt x="4" y="3407"/>
                  <a:pt x="-58" y="3741"/>
                  <a:pt x="37" y="5503"/>
                </a:cubicBezTo>
                <a:cubicBezTo>
                  <a:pt x="104" y="6754"/>
                  <a:pt x="171" y="7030"/>
                  <a:pt x="479" y="7478"/>
                </a:cubicBezTo>
                <a:cubicBezTo>
                  <a:pt x="676" y="7765"/>
                  <a:pt x="836" y="8165"/>
                  <a:pt x="836" y="8367"/>
                </a:cubicBezTo>
                <a:cubicBezTo>
                  <a:pt x="836" y="8568"/>
                  <a:pt x="993" y="8967"/>
                  <a:pt x="1184" y="9255"/>
                </a:cubicBezTo>
                <a:cubicBezTo>
                  <a:pt x="1375" y="9543"/>
                  <a:pt x="1524" y="9936"/>
                  <a:pt x="1524" y="10125"/>
                </a:cubicBezTo>
                <a:cubicBezTo>
                  <a:pt x="1524" y="10854"/>
                  <a:pt x="2248" y="14463"/>
                  <a:pt x="2519" y="15087"/>
                </a:cubicBezTo>
                <a:cubicBezTo>
                  <a:pt x="2675" y="15448"/>
                  <a:pt x="3071" y="16006"/>
                  <a:pt x="3394" y="16325"/>
                </a:cubicBezTo>
                <a:cubicBezTo>
                  <a:pt x="3718" y="16644"/>
                  <a:pt x="4194" y="17311"/>
                  <a:pt x="4457" y="17809"/>
                </a:cubicBezTo>
                <a:cubicBezTo>
                  <a:pt x="5345" y="19498"/>
                  <a:pt x="7074" y="20858"/>
                  <a:pt x="8987" y="21372"/>
                </a:cubicBezTo>
                <a:cubicBezTo>
                  <a:pt x="9530" y="21518"/>
                  <a:pt x="10266" y="21588"/>
                  <a:pt x="11010" y="21590"/>
                </a:cubicBezTo>
                <a:cubicBezTo>
                  <a:pt x="11754" y="21591"/>
                  <a:pt x="12501" y="21526"/>
                  <a:pt x="13050" y="21382"/>
                </a:cubicBezTo>
                <a:cubicBezTo>
                  <a:pt x="14895" y="20899"/>
                  <a:pt x="16722" y="19382"/>
                  <a:pt x="17640" y="17573"/>
                </a:cubicBezTo>
                <a:cubicBezTo>
                  <a:pt x="17885" y="17091"/>
                  <a:pt x="18250" y="16578"/>
                  <a:pt x="18456" y="16429"/>
                </a:cubicBezTo>
                <a:cubicBezTo>
                  <a:pt x="18943" y="16077"/>
                  <a:pt x="19144" y="15804"/>
                  <a:pt x="19459" y="15049"/>
                </a:cubicBezTo>
                <a:cubicBezTo>
                  <a:pt x="19737" y="14385"/>
                  <a:pt x="20094" y="12297"/>
                  <a:pt x="20292" y="10210"/>
                </a:cubicBezTo>
                <a:cubicBezTo>
                  <a:pt x="20371" y="9380"/>
                  <a:pt x="20501" y="8814"/>
                  <a:pt x="20649" y="8631"/>
                </a:cubicBezTo>
                <a:cubicBezTo>
                  <a:pt x="20777" y="8475"/>
                  <a:pt x="20890" y="8151"/>
                  <a:pt x="20904" y="7913"/>
                </a:cubicBezTo>
                <a:cubicBezTo>
                  <a:pt x="20919" y="7676"/>
                  <a:pt x="21068" y="7237"/>
                  <a:pt x="21236" y="6940"/>
                </a:cubicBezTo>
                <a:cubicBezTo>
                  <a:pt x="21502" y="6469"/>
                  <a:pt x="21542" y="6182"/>
                  <a:pt x="21542" y="4718"/>
                </a:cubicBezTo>
                <a:lnTo>
                  <a:pt x="21542" y="3036"/>
                </a:lnTo>
                <a:lnTo>
                  <a:pt x="21057" y="2535"/>
                </a:lnTo>
                <a:cubicBezTo>
                  <a:pt x="19930" y="1353"/>
                  <a:pt x="17689" y="609"/>
                  <a:pt x="13951" y="191"/>
                </a:cubicBezTo>
                <a:cubicBezTo>
                  <a:pt x="12913" y="75"/>
                  <a:pt x="12239" y="13"/>
                  <a:pt x="11588" y="2"/>
                </a:cubicBezTo>
                <a:close/>
              </a:path>
            </a:pathLst>
          </a:custGeom>
          <a:ln w="12700">
            <a:miter lim="400000"/>
            <a:headEnd/>
            <a:tailEnd/>
          </a:ln>
        </p:spPr>
      </p:pic>
      <p:pic>
        <p:nvPicPr>
          <p:cNvPr id="73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80915" y="5854013"/>
            <a:ext cx="1282701" cy="12827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74" name="客户端API"/>
          <p:cNvSpPr txBox="1"/>
          <p:nvPr/>
        </p:nvSpPr>
        <p:spPr>
          <a:xfrm>
            <a:off x="14421776" y="7603432"/>
            <a:ext cx="1415452" cy="45653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 b="0">
                <a:solidFill>
                  <a:srgbClr val="FFFFFF"/>
                </a:solidFill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rPr dirty="0">
                <a:solidFill>
                  <a:srgbClr val="00B0F0"/>
                </a:solidFill>
              </a:rPr>
              <a:t>API</a:t>
            </a:r>
            <a:r>
              <a:rPr lang="en-US" altLang="zh-CN" dirty="0">
                <a:solidFill>
                  <a:srgbClr val="00B0F0"/>
                </a:solidFill>
              </a:rPr>
              <a:t>&amp;SDK</a:t>
            </a:r>
            <a:endParaRPr dirty="0">
              <a:solidFill>
                <a:srgbClr val="00B0F0"/>
              </a:solidFill>
            </a:endParaRPr>
          </a:p>
        </p:txBody>
      </p:sp>
      <p:sp>
        <p:nvSpPr>
          <p:cNvPr id="75" name="设备管理"/>
          <p:cNvSpPr txBox="1"/>
          <p:nvPr/>
        </p:nvSpPr>
        <p:spPr>
          <a:xfrm>
            <a:off x="19208793" y="6228624"/>
            <a:ext cx="1538883" cy="5334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solidFill>
                  <a:srgbClr val="D5D5D5"/>
                </a:solidFill>
              </a:defRPr>
            </a:lvl1pPr>
          </a:lstStyle>
          <a:p>
            <a:r>
              <a:rPr lang="zh-CN" altLang="en-US" dirty="0">
                <a:solidFill>
                  <a:srgbClr val="00B0F0"/>
                </a:solidFill>
              </a:rPr>
              <a:t>运维管理</a:t>
            </a:r>
            <a:endParaRPr dirty="0">
              <a:solidFill>
                <a:srgbClr val="00B0F0"/>
              </a:solidFill>
            </a:endParaRPr>
          </a:p>
        </p:txBody>
      </p:sp>
      <p:sp>
        <p:nvSpPr>
          <p:cNvPr id="76" name="账户管理"/>
          <p:cNvSpPr txBox="1"/>
          <p:nvPr/>
        </p:nvSpPr>
        <p:spPr>
          <a:xfrm>
            <a:off x="19203660" y="7460856"/>
            <a:ext cx="4052391" cy="96436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solidFill>
                  <a:srgbClr val="D5D5D5"/>
                </a:solidFill>
              </a:defRPr>
            </a:lvl1pPr>
          </a:lstStyle>
          <a:p>
            <a:pPr algn="l"/>
            <a:r>
              <a:rPr lang="zh-CN" altLang="en-US" dirty="0">
                <a:solidFill>
                  <a:srgbClr val="00B0F0"/>
                </a:solidFill>
              </a:rPr>
              <a:t>数据管理</a:t>
            </a:r>
            <a:endParaRPr lang="en-US" altLang="zh-CN" dirty="0">
              <a:solidFill>
                <a:srgbClr val="00B0F0"/>
              </a:solidFill>
            </a:endParaRPr>
          </a:p>
          <a:p>
            <a:pPr algn="l"/>
            <a:r>
              <a:rPr lang="zh-CN" altLang="en-US" dirty="0">
                <a:solidFill>
                  <a:srgbClr val="00B0F0"/>
                </a:solidFill>
              </a:rPr>
              <a:t>（安全、传输、存储等）</a:t>
            </a:r>
            <a:endParaRPr dirty="0">
              <a:solidFill>
                <a:srgbClr val="00B0F0"/>
              </a:solidFill>
            </a:endParaRPr>
          </a:p>
        </p:txBody>
      </p:sp>
      <p:sp>
        <p:nvSpPr>
          <p:cNvPr id="77" name="数据分析"/>
          <p:cNvSpPr txBox="1"/>
          <p:nvPr/>
        </p:nvSpPr>
        <p:spPr>
          <a:xfrm>
            <a:off x="19203660" y="9123976"/>
            <a:ext cx="1538883" cy="5334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solidFill>
                  <a:srgbClr val="D5D5D5"/>
                </a:solidFill>
              </a:defRPr>
            </a:lvl1pPr>
          </a:lstStyle>
          <a:p>
            <a:r>
              <a:rPr lang="zh-CN" altLang="en-US" dirty="0">
                <a:solidFill>
                  <a:srgbClr val="00B0F0"/>
                </a:solidFill>
              </a:rPr>
              <a:t>算法市场</a:t>
            </a:r>
            <a:endParaRPr dirty="0">
              <a:solidFill>
                <a:srgbClr val="00B0F0"/>
              </a:solidFill>
            </a:endParaRPr>
          </a:p>
        </p:txBody>
      </p:sp>
      <p:sp>
        <p:nvSpPr>
          <p:cNvPr id="78" name="人工智能 AI"/>
          <p:cNvSpPr txBox="1"/>
          <p:nvPr/>
        </p:nvSpPr>
        <p:spPr>
          <a:xfrm>
            <a:off x="19221603" y="10879703"/>
            <a:ext cx="1538884" cy="5334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solidFill>
                  <a:srgbClr val="D5D5D5"/>
                </a:solidFill>
              </a:defRPr>
            </a:lvl1pPr>
          </a:lstStyle>
          <a:p>
            <a:r>
              <a:rPr lang="zh-CN" altLang="en-US" dirty="0">
                <a:solidFill>
                  <a:srgbClr val="00B0F0"/>
                </a:solidFill>
              </a:rPr>
              <a:t>算法工具</a:t>
            </a:r>
            <a:endParaRPr dirty="0">
              <a:solidFill>
                <a:srgbClr val="00B0F0"/>
              </a:solidFill>
            </a:endParaRPr>
          </a:p>
        </p:txBody>
      </p:sp>
      <p:sp>
        <p:nvSpPr>
          <p:cNvPr id="79" name="应用系统"/>
          <p:cNvSpPr txBox="1"/>
          <p:nvPr/>
        </p:nvSpPr>
        <p:spPr>
          <a:xfrm>
            <a:off x="19221603" y="4563737"/>
            <a:ext cx="4052391" cy="96436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solidFill>
                  <a:srgbClr val="D5D5D5"/>
                </a:solidFill>
              </a:defRPr>
            </a:lvl1pPr>
          </a:lstStyle>
          <a:p>
            <a:pPr algn="l"/>
            <a:r>
              <a:rPr lang="zh-CN" altLang="en-US" dirty="0">
                <a:solidFill>
                  <a:srgbClr val="00B0F0"/>
                </a:solidFill>
              </a:rPr>
              <a:t>视频业务</a:t>
            </a:r>
            <a:endParaRPr lang="en-US" altLang="zh-CN" dirty="0">
              <a:solidFill>
                <a:srgbClr val="00B0F0"/>
              </a:solidFill>
            </a:endParaRPr>
          </a:p>
          <a:p>
            <a:pPr algn="l"/>
            <a:r>
              <a:rPr lang="zh-CN" altLang="en-US" dirty="0">
                <a:solidFill>
                  <a:srgbClr val="00B0F0"/>
                </a:solidFill>
              </a:rPr>
              <a:t>（直播、录像、点播等）</a:t>
            </a:r>
            <a:endParaRPr dirty="0">
              <a:solidFill>
                <a:srgbClr val="00B0F0"/>
              </a:solidFill>
            </a:endParaRPr>
          </a:p>
        </p:txBody>
      </p:sp>
      <p:pic>
        <p:nvPicPr>
          <p:cNvPr id="80" name="2.png" descr="2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678470" y="5917937"/>
            <a:ext cx="1005981" cy="9548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36" h="21581" extrusionOk="0">
                <a:moveTo>
                  <a:pt x="18089" y="1"/>
                </a:moveTo>
                <a:cubicBezTo>
                  <a:pt x="14899" y="22"/>
                  <a:pt x="2410" y="4680"/>
                  <a:pt x="2197" y="5929"/>
                </a:cubicBezTo>
                <a:cubicBezTo>
                  <a:pt x="1946" y="7396"/>
                  <a:pt x="4325" y="9867"/>
                  <a:pt x="5993" y="9867"/>
                </a:cubicBezTo>
                <a:cubicBezTo>
                  <a:pt x="7655" y="9867"/>
                  <a:pt x="9233" y="11485"/>
                  <a:pt x="8224" y="12154"/>
                </a:cubicBezTo>
                <a:cubicBezTo>
                  <a:pt x="7870" y="12389"/>
                  <a:pt x="7584" y="13162"/>
                  <a:pt x="7584" y="13876"/>
                </a:cubicBezTo>
                <a:cubicBezTo>
                  <a:pt x="7584" y="15623"/>
                  <a:pt x="5771" y="16309"/>
                  <a:pt x="4823" y="14917"/>
                </a:cubicBezTo>
                <a:cubicBezTo>
                  <a:pt x="3848" y="13485"/>
                  <a:pt x="1494" y="13512"/>
                  <a:pt x="463" y="14971"/>
                </a:cubicBezTo>
                <a:cubicBezTo>
                  <a:pt x="293" y="15211"/>
                  <a:pt x="133" y="15616"/>
                  <a:pt x="0" y="16110"/>
                </a:cubicBezTo>
                <a:cubicBezTo>
                  <a:pt x="16" y="16201"/>
                  <a:pt x="34" y="16286"/>
                  <a:pt x="51" y="16361"/>
                </a:cubicBezTo>
                <a:cubicBezTo>
                  <a:pt x="53" y="16373"/>
                  <a:pt x="56" y="16376"/>
                  <a:pt x="59" y="16388"/>
                </a:cubicBezTo>
                <a:cubicBezTo>
                  <a:pt x="73" y="16449"/>
                  <a:pt x="86" y="16510"/>
                  <a:pt x="101" y="16558"/>
                </a:cubicBezTo>
                <a:cubicBezTo>
                  <a:pt x="108" y="16579"/>
                  <a:pt x="120" y="16594"/>
                  <a:pt x="126" y="16612"/>
                </a:cubicBezTo>
                <a:cubicBezTo>
                  <a:pt x="139" y="16646"/>
                  <a:pt x="147" y="16677"/>
                  <a:pt x="160" y="16702"/>
                </a:cubicBezTo>
                <a:cubicBezTo>
                  <a:pt x="180" y="16739"/>
                  <a:pt x="198" y="16769"/>
                  <a:pt x="219" y="16782"/>
                </a:cubicBezTo>
                <a:cubicBezTo>
                  <a:pt x="261" y="16810"/>
                  <a:pt x="305" y="16851"/>
                  <a:pt x="345" y="16899"/>
                </a:cubicBezTo>
                <a:cubicBezTo>
                  <a:pt x="425" y="16995"/>
                  <a:pt x="499" y="17125"/>
                  <a:pt x="564" y="17285"/>
                </a:cubicBezTo>
                <a:cubicBezTo>
                  <a:pt x="597" y="17364"/>
                  <a:pt x="629" y="17453"/>
                  <a:pt x="657" y="17545"/>
                </a:cubicBezTo>
                <a:cubicBezTo>
                  <a:pt x="684" y="17637"/>
                  <a:pt x="710" y="17732"/>
                  <a:pt x="732" y="17832"/>
                </a:cubicBezTo>
                <a:cubicBezTo>
                  <a:pt x="777" y="18032"/>
                  <a:pt x="808" y="18249"/>
                  <a:pt x="825" y="18469"/>
                </a:cubicBezTo>
                <a:cubicBezTo>
                  <a:pt x="833" y="18578"/>
                  <a:pt x="833" y="18681"/>
                  <a:pt x="833" y="18792"/>
                </a:cubicBezTo>
                <a:cubicBezTo>
                  <a:pt x="833" y="19106"/>
                  <a:pt x="853" y="19371"/>
                  <a:pt x="901" y="19581"/>
                </a:cubicBezTo>
                <a:cubicBezTo>
                  <a:pt x="937" y="19739"/>
                  <a:pt x="990" y="19869"/>
                  <a:pt x="1061" y="19975"/>
                </a:cubicBezTo>
                <a:cubicBezTo>
                  <a:pt x="1084" y="20011"/>
                  <a:pt x="1108" y="20044"/>
                  <a:pt x="1136" y="20074"/>
                </a:cubicBezTo>
                <a:cubicBezTo>
                  <a:pt x="1164" y="20105"/>
                  <a:pt x="1197" y="20129"/>
                  <a:pt x="1229" y="20155"/>
                </a:cubicBezTo>
                <a:cubicBezTo>
                  <a:pt x="1262" y="20181"/>
                  <a:pt x="1293" y="20205"/>
                  <a:pt x="1330" y="20227"/>
                </a:cubicBezTo>
                <a:cubicBezTo>
                  <a:pt x="1555" y="20354"/>
                  <a:pt x="1876" y="20406"/>
                  <a:pt x="2306" y="20406"/>
                </a:cubicBezTo>
                <a:cubicBezTo>
                  <a:pt x="2508" y="20406"/>
                  <a:pt x="2710" y="20378"/>
                  <a:pt x="2904" y="20325"/>
                </a:cubicBezTo>
                <a:cubicBezTo>
                  <a:pt x="3098" y="20273"/>
                  <a:pt x="3285" y="20195"/>
                  <a:pt x="3451" y="20101"/>
                </a:cubicBezTo>
                <a:cubicBezTo>
                  <a:pt x="3618" y="20007"/>
                  <a:pt x="3762" y="19893"/>
                  <a:pt x="3880" y="19769"/>
                </a:cubicBezTo>
                <a:cubicBezTo>
                  <a:pt x="3999" y="19646"/>
                  <a:pt x="4091" y="19516"/>
                  <a:pt x="4141" y="19375"/>
                </a:cubicBezTo>
                <a:cubicBezTo>
                  <a:pt x="4159" y="19326"/>
                  <a:pt x="4178" y="19275"/>
                  <a:pt x="4200" y="19231"/>
                </a:cubicBezTo>
                <a:cubicBezTo>
                  <a:pt x="4266" y="19097"/>
                  <a:pt x="4349" y="18987"/>
                  <a:pt x="4453" y="18890"/>
                </a:cubicBezTo>
                <a:cubicBezTo>
                  <a:pt x="4487" y="18858"/>
                  <a:pt x="4524" y="18829"/>
                  <a:pt x="4562" y="18800"/>
                </a:cubicBezTo>
                <a:cubicBezTo>
                  <a:pt x="5058" y="18434"/>
                  <a:pt x="5841" y="18396"/>
                  <a:pt x="6591" y="18630"/>
                </a:cubicBezTo>
                <a:cubicBezTo>
                  <a:pt x="7168" y="18810"/>
                  <a:pt x="7725" y="19149"/>
                  <a:pt x="8114" y="19617"/>
                </a:cubicBezTo>
                <a:cubicBezTo>
                  <a:pt x="8192" y="19710"/>
                  <a:pt x="8270" y="19809"/>
                  <a:pt x="8333" y="19913"/>
                </a:cubicBezTo>
                <a:cubicBezTo>
                  <a:pt x="8396" y="20017"/>
                  <a:pt x="8447" y="20122"/>
                  <a:pt x="8493" y="20236"/>
                </a:cubicBezTo>
                <a:cubicBezTo>
                  <a:pt x="8529" y="20325"/>
                  <a:pt x="8566" y="20408"/>
                  <a:pt x="8602" y="20487"/>
                </a:cubicBezTo>
                <a:cubicBezTo>
                  <a:pt x="8620" y="20525"/>
                  <a:pt x="8643" y="20558"/>
                  <a:pt x="8661" y="20594"/>
                </a:cubicBezTo>
                <a:cubicBezTo>
                  <a:pt x="8685" y="20641"/>
                  <a:pt x="8704" y="20695"/>
                  <a:pt x="8729" y="20738"/>
                </a:cubicBezTo>
                <a:cubicBezTo>
                  <a:pt x="8744" y="20764"/>
                  <a:pt x="8763" y="20785"/>
                  <a:pt x="8779" y="20810"/>
                </a:cubicBezTo>
                <a:cubicBezTo>
                  <a:pt x="8809" y="20855"/>
                  <a:pt x="8838" y="20894"/>
                  <a:pt x="8872" y="20935"/>
                </a:cubicBezTo>
                <a:cubicBezTo>
                  <a:pt x="8890" y="20957"/>
                  <a:pt x="8911" y="20977"/>
                  <a:pt x="8931" y="20998"/>
                </a:cubicBezTo>
                <a:cubicBezTo>
                  <a:pt x="8967" y="21037"/>
                  <a:pt x="9006" y="21080"/>
                  <a:pt x="9048" y="21115"/>
                </a:cubicBezTo>
                <a:cubicBezTo>
                  <a:pt x="9070" y="21132"/>
                  <a:pt x="9093" y="21152"/>
                  <a:pt x="9116" y="21168"/>
                </a:cubicBezTo>
                <a:cubicBezTo>
                  <a:pt x="9164" y="21203"/>
                  <a:pt x="9211" y="21236"/>
                  <a:pt x="9267" y="21267"/>
                </a:cubicBezTo>
                <a:cubicBezTo>
                  <a:pt x="9291" y="21280"/>
                  <a:pt x="9318" y="21291"/>
                  <a:pt x="9343" y="21303"/>
                </a:cubicBezTo>
                <a:cubicBezTo>
                  <a:pt x="9408" y="21334"/>
                  <a:pt x="9476" y="21357"/>
                  <a:pt x="9554" y="21384"/>
                </a:cubicBezTo>
                <a:cubicBezTo>
                  <a:pt x="9578" y="21392"/>
                  <a:pt x="9604" y="21403"/>
                  <a:pt x="9629" y="21411"/>
                </a:cubicBezTo>
                <a:cubicBezTo>
                  <a:pt x="9735" y="21444"/>
                  <a:pt x="9852" y="21474"/>
                  <a:pt x="9983" y="21500"/>
                </a:cubicBezTo>
                <a:cubicBezTo>
                  <a:pt x="10120" y="21528"/>
                  <a:pt x="10268" y="21560"/>
                  <a:pt x="10437" y="21581"/>
                </a:cubicBezTo>
                <a:cubicBezTo>
                  <a:pt x="11515" y="21412"/>
                  <a:pt x="11604" y="21036"/>
                  <a:pt x="11641" y="20236"/>
                </a:cubicBezTo>
                <a:cubicBezTo>
                  <a:pt x="11679" y="19421"/>
                  <a:pt x="11855" y="17124"/>
                  <a:pt x="12037" y="15132"/>
                </a:cubicBezTo>
                <a:lnTo>
                  <a:pt x="12365" y="11508"/>
                </a:lnTo>
                <a:lnTo>
                  <a:pt x="15706" y="11185"/>
                </a:lnTo>
                <a:cubicBezTo>
                  <a:pt x="20115" y="10751"/>
                  <a:pt x="20867" y="9969"/>
                  <a:pt x="21237" y="5409"/>
                </a:cubicBezTo>
                <a:cubicBezTo>
                  <a:pt x="21600" y="923"/>
                  <a:pt x="21051" y="-19"/>
                  <a:pt x="18089" y="1"/>
                </a:cubicBezTo>
                <a:close/>
              </a:path>
            </a:pathLst>
          </a:custGeom>
          <a:ln w="12700">
            <a:miter lim="400000"/>
            <a:headEnd/>
            <a:tailEnd/>
          </a:ln>
        </p:spPr>
      </p:pic>
      <p:sp>
        <p:nvSpPr>
          <p:cNvPr id="81" name="线条"/>
          <p:cNvSpPr/>
          <p:nvPr/>
        </p:nvSpPr>
        <p:spPr>
          <a:xfrm>
            <a:off x="6186862" y="6445972"/>
            <a:ext cx="4371812" cy="1108057"/>
          </a:xfrm>
          <a:prstGeom prst="line">
            <a:avLst/>
          </a:prstGeom>
          <a:ln w="38100">
            <a:solidFill>
              <a:srgbClr val="D5D5D5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000">
              <a:solidFill>
                <a:srgbClr val="00B0F0"/>
              </a:solidFill>
            </a:endParaRPr>
          </a:p>
        </p:txBody>
      </p:sp>
      <p:sp>
        <p:nvSpPr>
          <p:cNvPr id="82" name="线条"/>
          <p:cNvSpPr/>
          <p:nvPr/>
        </p:nvSpPr>
        <p:spPr>
          <a:xfrm flipV="1">
            <a:off x="6286461" y="8425223"/>
            <a:ext cx="4272213" cy="1308288"/>
          </a:xfrm>
          <a:prstGeom prst="line">
            <a:avLst/>
          </a:prstGeom>
          <a:ln w="38100">
            <a:solidFill>
              <a:srgbClr val="D5D5D5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000">
              <a:solidFill>
                <a:srgbClr val="00B0F0"/>
              </a:solidFill>
            </a:endParaRPr>
          </a:p>
        </p:txBody>
      </p:sp>
      <p:sp>
        <p:nvSpPr>
          <p:cNvPr id="83" name="设备直接上云"/>
          <p:cNvSpPr txBox="1"/>
          <p:nvPr/>
        </p:nvSpPr>
        <p:spPr>
          <a:xfrm>
            <a:off x="7030147" y="6257213"/>
            <a:ext cx="1987725" cy="41036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marL="370205" indent="-370205">
              <a:buSzPct val="100000"/>
              <a:buAutoNum type="arabicPeriod"/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dirty="0" err="1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设备直接上云</a:t>
            </a:r>
            <a:endParaRPr dirty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4" name="连接线"/>
          <p:cNvSpPr/>
          <p:nvPr/>
        </p:nvSpPr>
        <p:spPr>
          <a:xfrm>
            <a:off x="15732607" y="4765495"/>
            <a:ext cx="586188" cy="69840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28" h="21600" extrusionOk="0">
                <a:moveTo>
                  <a:pt x="16228" y="21600"/>
                </a:moveTo>
                <a:cubicBezTo>
                  <a:pt x="-4516" y="14420"/>
                  <a:pt x="-5372" y="7220"/>
                  <a:pt x="13659" y="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07"/>
                <a:lumOff val="-16337"/>
              </a:schemeClr>
            </a:solidFill>
            <a:custDash>
              <a:ds d="200000" sp="200000"/>
            </a:custDash>
            <a:miter lim="400000"/>
          </a:ln>
        </p:spPr>
        <p:txBody>
          <a:bodyPr/>
          <a:lstStyle/>
          <a:p>
            <a:endParaRPr>
              <a:solidFill>
                <a:srgbClr val="00B0F0"/>
              </a:solidFill>
            </a:endParaRPr>
          </a:p>
        </p:txBody>
      </p:sp>
      <p:sp>
        <p:nvSpPr>
          <p:cNvPr id="85" name="连接线"/>
          <p:cNvSpPr/>
          <p:nvPr/>
        </p:nvSpPr>
        <p:spPr>
          <a:xfrm>
            <a:off x="8774308" y="4728749"/>
            <a:ext cx="586188" cy="69840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28" h="21600" extrusionOk="0">
                <a:moveTo>
                  <a:pt x="0" y="21600"/>
                </a:moveTo>
                <a:cubicBezTo>
                  <a:pt x="20744" y="14420"/>
                  <a:pt x="21600" y="7220"/>
                  <a:pt x="2569" y="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07"/>
                <a:lumOff val="-16337"/>
              </a:schemeClr>
            </a:solidFill>
            <a:custDash>
              <a:ds d="200000" sp="200000"/>
            </a:custDash>
            <a:miter lim="400000"/>
          </a:ln>
        </p:spPr>
        <p:txBody>
          <a:bodyPr/>
          <a:lstStyle/>
          <a:p>
            <a:endParaRPr>
              <a:solidFill>
                <a:srgbClr val="00B0F0"/>
              </a:solidFill>
            </a:endParaRPr>
          </a:p>
        </p:txBody>
      </p:sp>
      <p:pic>
        <p:nvPicPr>
          <p:cNvPr id="86" name="zhanghaoquanxianguanli.png" descr="zhanghaoquanxianguanli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76411" y="7411193"/>
            <a:ext cx="1164707" cy="1164707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87" name="wuguan.png" descr="wuguan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589007" y="10423678"/>
            <a:ext cx="1339516" cy="133951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88" name="shujuwajue.png" descr="shujuwaju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528059" y="8800833"/>
            <a:ext cx="1461413" cy="146141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89" name="圆角矩形"/>
          <p:cNvSpPr/>
          <p:nvPr/>
        </p:nvSpPr>
        <p:spPr>
          <a:xfrm>
            <a:off x="2090062" y="8988430"/>
            <a:ext cx="4096800" cy="1652400"/>
          </a:xfrm>
          <a:prstGeom prst="roundRect">
            <a:avLst>
              <a:gd name="adj" fmla="val 10726"/>
            </a:avLst>
          </a:prstGeom>
          <a:solidFill>
            <a:srgbClr val="FFC000">
              <a:alpha val="40754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endParaRPr sz="3200">
              <a:solidFill>
                <a:srgbClr val="00B0F0"/>
              </a:solidFill>
            </a:endParaRPr>
          </a:p>
        </p:txBody>
      </p:sp>
      <p:pic>
        <p:nvPicPr>
          <p:cNvPr id="90" name="1.png" descr="1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592392" y="9449446"/>
            <a:ext cx="1005789" cy="9065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2" h="21589" extrusionOk="0">
                <a:moveTo>
                  <a:pt x="11588" y="2"/>
                </a:moveTo>
                <a:cubicBezTo>
                  <a:pt x="10937" y="-9"/>
                  <a:pt x="10306" y="33"/>
                  <a:pt x="9336" y="115"/>
                </a:cubicBezTo>
                <a:cubicBezTo>
                  <a:pt x="4725" y="505"/>
                  <a:pt x="1878" y="1372"/>
                  <a:pt x="564" y="2800"/>
                </a:cubicBezTo>
                <a:cubicBezTo>
                  <a:pt x="4" y="3407"/>
                  <a:pt x="-58" y="3741"/>
                  <a:pt x="37" y="5503"/>
                </a:cubicBezTo>
                <a:cubicBezTo>
                  <a:pt x="104" y="6754"/>
                  <a:pt x="171" y="7030"/>
                  <a:pt x="479" y="7478"/>
                </a:cubicBezTo>
                <a:cubicBezTo>
                  <a:pt x="676" y="7765"/>
                  <a:pt x="836" y="8165"/>
                  <a:pt x="836" y="8367"/>
                </a:cubicBezTo>
                <a:cubicBezTo>
                  <a:pt x="836" y="8568"/>
                  <a:pt x="993" y="8967"/>
                  <a:pt x="1184" y="9255"/>
                </a:cubicBezTo>
                <a:cubicBezTo>
                  <a:pt x="1375" y="9543"/>
                  <a:pt x="1524" y="9936"/>
                  <a:pt x="1524" y="10125"/>
                </a:cubicBezTo>
                <a:cubicBezTo>
                  <a:pt x="1524" y="10854"/>
                  <a:pt x="2248" y="14463"/>
                  <a:pt x="2519" y="15087"/>
                </a:cubicBezTo>
                <a:cubicBezTo>
                  <a:pt x="2675" y="15448"/>
                  <a:pt x="3071" y="16006"/>
                  <a:pt x="3394" y="16325"/>
                </a:cubicBezTo>
                <a:cubicBezTo>
                  <a:pt x="3718" y="16644"/>
                  <a:pt x="4194" y="17311"/>
                  <a:pt x="4457" y="17809"/>
                </a:cubicBezTo>
                <a:cubicBezTo>
                  <a:pt x="5345" y="19498"/>
                  <a:pt x="7074" y="20858"/>
                  <a:pt x="8987" y="21372"/>
                </a:cubicBezTo>
                <a:cubicBezTo>
                  <a:pt x="9530" y="21518"/>
                  <a:pt x="10266" y="21588"/>
                  <a:pt x="11010" y="21590"/>
                </a:cubicBezTo>
                <a:cubicBezTo>
                  <a:pt x="11754" y="21591"/>
                  <a:pt x="12501" y="21526"/>
                  <a:pt x="13050" y="21382"/>
                </a:cubicBezTo>
                <a:cubicBezTo>
                  <a:pt x="14895" y="20899"/>
                  <a:pt x="16722" y="19382"/>
                  <a:pt x="17640" y="17573"/>
                </a:cubicBezTo>
                <a:cubicBezTo>
                  <a:pt x="17885" y="17091"/>
                  <a:pt x="18250" y="16578"/>
                  <a:pt x="18456" y="16429"/>
                </a:cubicBezTo>
                <a:cubicBezTo>
                  <a:pt x="18943" y="16077"/>
                  <a:pt x="19144" y="15804"/>
                  <a:pt x="19459" y="15049"/>
                </a:cubicBezTo>
                <a:cubicBezTo>
                  <a:pt x="19737" y="14385"/>
                  <a:pt x="20094" y="12297"/>
                  <a:pt x="20292" y="10210"/>
                </a:cubicBezTo>
                <a:cubicBezTo>
                  <a:pt x="20371" y="9380"/>
                  <a:pt x="20501" y="8814"/>
                  <a:pt x="20649" y="8631"/>
                </a:cubicBezTo>
                <a:cubicBezTo>
                  <a:pt x="20777" y="8475"/>
                  <a:pt x="20890" y="8151"/>
                  <a:pt x="20904" y="7913"/>
                </a:cubicBezTo>
                <a:cubicBezTo>
                  <a:pt x="20919" y="7676"/>
                  <a:pt x="21068" y="7237"/>
                  <a:pt x="21236" y="6940"/>
                </a:cubicBezTo>
                <a:cubicBezTo>
                  <a:pt x="21502" y="6469"/>
                  <a:pt x="21542" y="6182"/>
                  <a:pt x="21542" y="4718"/>
                </a:cubicBezTo>
                <a:lnTo>
                  <a:pt x="21542" y="3036"/>
                </a:lnTo>
                <a:lnTo>
                  <a:pt x="21057" y="2535"/>
                </a:lnTo>
                <a:cubicBezTo>
                  <a:pt x="19930" y="1353"/>
                  <a:pt x="17689" y="609"/>
                  <a:pt x="13951" y="191"/>
                </a:cubicBezTo>
                <a:cubicBezTo>
                  <a:pt x="12913" y="75"/>
                  <a:pt x="12239" y="13"/>
                  <a:pt x="11588" y="2"/>
                </a:cubicBezTo>
                <a:close/>
              </a:path>
            </a:pathLst>
          </a:custGeom>
          <a:ln w="12700">
            <a:miter lim="400000"/>
            <a:headEnd/>
            <a:tailEnd/>
          </a:ln>
        </p:spPr>
      </p:pic>
      <p:pic>
        <p:nvPicPr>
          <p:cNvPr id="91" name="2.png" descr="2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680532" y="9447160"/>
            <a:ext cx="1005981" cy="9548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36" h="21581" extrusionOk="0">
                <a:moveTo>
                  <a:pt x="18089" y="1"/>
                </a:moveTo>
                <a:cubicBezTo>
                  <a:pt x="14899" y="22"/>
                  <a:pt x="2410" y="4680"/>
                  <a:pt x="2197" y="5929"/>
                </a:cubicBezTo>
                <a:cubicBezTo>
                  <a:pt x="1946" y="7396"/>
                  <a:pt x="4325" y="9867"/>
                  <a:pt x="5993" y="9867"/>
                </a:cubicBezTo>
                <a:cubicBezTo>
                  <a:pt x="7655" y="9867"/>
                  <a:pt x="9233" y="11485"/>
                  <a:pt x="8224" y="12154"/>
                </a:cubicBezTo>
                <a:cubicBezTo>
                  <a:pt x="7870" y="12389"/>
                  <a:pt x="7584" y="13162"/>
                  <a:pt x="7584" y="13876"/>
                </a:cubicBezTo>
                <a:cubicBezTo>
                  <a:pt x="7584" y="15623"/>
                  <a:pt x="5771" y="16309"/>
                  <a:pt x="4823" y="14917"/>
                </a:cubicBezTo>
                <a:cubicBezTo>
                  <a:pt x="3848" y="13485"/>
                  <a:pt x="1494" y="13512"/>
                  <a:pt x="463" y="14971"/>
                </a:cubicBezTo>
                <a:cubicBezTo>
                  <a:pt x="293" y="15211"/>
                  <a:pt x="133" y="15616"/>
                  <a:pt x="0" y="16110"/>
                </a:cubicBezTo>
                <a:cubicBezTo>
                  <a:pt x="16" y="16201"/>
                  <a:pt x="34" y="16286"/>
                  <a:pt x="51" y="16361"/>
                </a:cubicBezTo>
                <a:cubicBezTo>
                  <a:pt x="53" y="16373"/>
                  <a:pt x="56" y="16376"/>
                  <a:pt x="59" y="16388"/>
                </a:cubicBezTo>
                <a:cubicBezTo>
                  <a:pt x="73" y="16449"/>
                  <a:pt x="86" y="16510"/>
                  <a:pt x="101" y="16558"/>
                </a:cubicBezTo>
                <a:cubicBezTo>
                  <a:pt x="108" y="16579"/>
                  <a:pt x="120" y="16594"/>
                  <a:pt x="126" y="16612"/>
                </a:cubicBezTo>
                <a:cubicBezTo>
                  <a:pt x="139" y="16646"/>
                  <a:pt x="147" y="16677"/>
                  <a:pt x="160" y="16702"/>
                </a:cubicBezTo>
                <a:cubicBezTo>
                  <a:pt x="180" y="16739"/>
                  <a:pt x="198" y="16769"/>
                  <a:pt x="219" y="16782"/>
                </a:cubicBezTo>
                <a:cubicBezTo>
                  <a:pt x="261" y="16810"/>
                  <a:pt x="305" y="16851"/>
                  <a:pt x="345" y="16899"/>
                </a:cubicBezTo>
                <a:cubicBezTo>
                  <a:pt x="425" y="16995"/>
                  <a:pt x="499" y="17125"/>
                  <a:pt x="564" y="17285"/>
                </a:cubicBezTo>
                <a:cubicBezTo>
                  <a:pt x="597" y="17364"/>
                  <a:pt x="629" y="17453"/>
                  <a:pt x="657" y="17545"/>
                </a:cubicBezTo>
                <a:cubicBezTo>
                  <a:pt x="684" y="17637"/>
                  <a:pt x="710" y="17732"/>
                  <a:pt x="732" y="17832"/>
                </a:cubicBezTo>
                <a:cubicBezTo>
                  <a:pt x="777" y="18032"/>
                  <a:pt x="808" y="18249"/>
                  <a:pt x="825" y="18469"/>
                </a:cubicBezTo>
                <a:cubicBezTo>
                  <a:pt x="833" y="18578"/>
                  <a:pt x="833" y="18681"/>
                  <a:pt x="833" y="18792"/>
                </a:cubicBezTo>
                <a:cubicBezTo>
                  <a:pt x="833" y="19106"/>
                  <a:pt x="853" y="19371"/>
                  <a:pt x="901" y="19581"/>
                </a:cubicBezTo>
                <a:cubicBezTo>
                  <a:pt x="937" y="19739"/>
                  <a:pt x="990" y="19869"/>
                  <a:pt x="1061" y="19975"/>
                </a:cubicBezTo>
                <a:cubicBezTo>
                  <a:pt x="1084" y="20011"/>
                  <a:pt x="1108" y="20044"/>
                  <a:pt x="1136" y="20074"/>
                </a:cubicBezTo>
                <a:cubicBezTo>
                  <a:pt x="1164" y="20105"/>
                  <a:pt x="1197" y="20129"/>
                  <a:pt x="1229" y="20155"/>
                </a:cubicBezTo>
                <a:cubicBezTo>
                  <a:pt x="1262" y="20181"/>
                  <a:pt x="1293" y="20205"/>
                  <a:pt x="1330" y="20227"/>
                </a:cubicBezTo>
                <a:cubicBezTo>
                  <a:pt x="1555" y="20354"/>
                  <a:pt x="1876" y="20406"/>
                  <a:pt x="2306" y="20406"/>
                </a:cubicBezTo>
                <a:cubicBezTo>
                  <a:pt x="2508" y="20406"/>
                  <a:pt x="2710" y="20378"/>
                  <a:pt x="2904" y="20325"/>
                </a:cubicBezTo>
                <a:cubicBezTo>
                  <a:pt x="3098" y="20273"/>
                  <a:pt x="3285" y="20195"/>
                  <a:pt x="3451" y="20101"/>
                </a:cubicBezTo>
                <a:cubicBezTo>
                  <a:pt x="3618" y="20007"/>
                  <a:pt x="3762" y="19893"/>
                  <a:pt x="3880" y="19769"/>
                </a:cubicBezTo>
                <a:cubicBezTo>
                  <a:pt x="3999" y="19646"/>
                  <a:pt x="4091" y="19516"/>
                  <a:pt x="4141" y="19375"/>
                </a:cubicBezTo>
                <a:cubicBezTo>
                  <a:pt x="4159" y="19326"/>
                  <a:pt x="4178" y="19275"/>
                  <a:pt x="4200" y="19231"/>
                </a:cubicBezTo>
                <a:cubicBezTo>
                  <a:pt x="4266" y="19097"/>
                  <a:pt x="4349" y="18987"/>
                  <a:pt x="4453" y="18890"/>
                </a:cubicBezTo>
                <a:cubicBezTo>
                  <a:pt x="4487" y="18858"/>
                  <a:pt x="4524" y="18829"/>
                  <a:pt x="4562" y="18800"/>
                </a:cubicBezTo>
                <a:cubicBezTo>
                  <a:pt x="5058" y="18434"/>
                  <a:pt x="5841" y="18396"/>
                  <a:pt x="6591" y="18630"/>
                </a:cubicBezTo>
                <a:cubicBezTo>
                  <a:pt x="7168" y="18810"/>
                  <a:pt x="7725" y="19149"/>
                  <a:pt x="8114" y="19617"/>
                </a:cubicBezTo>
                <a:cubicBezTo>
                  <a:pt x="8192" y="19710"/>
                  <a:pt x="8270" y="19809"/>
                  <a:pt x="8333" y="19913"/>
                </a:cubicBezTo>
                <a:cubicBezTo>
                  <a:pt x="8396" y="20017"/>
                  <a:pt x="8447" y="20122"/>
                  <a:pt x="8493" y="20236"/>
                </a:cubicBezTo>
                <a:cubicBezTo>
                  <a:pt x="8529" y="20325"/>
                  <a:pt x="8566" y="20408"/>
                  <a:pt x="8602" y="20487"/>
                </a:cubicBezTo>
                <a:cubicBezTo>
                  <a:pt x="8620" y="20525"/>
                  <a:pt x="8643" y="20558"/>
                  <a:pt x="8661" y="20594"/>
                </a:cubicBezTo>
                <a:cubicBezTo>
                  <a:pt x="8685" y="20641"/>
                  <a:pt x="8704" y="20695"/>
                  <a:pt x="8729" y="20738"/>
                </a:cubicBezTo>
                <a:cubicBezTo>
                  <a:pt x="8744" y="20764"/>
                  <a:pt x="8763" y="20785"/>
                  <a:pt x="8779" y="20810"/>
                </a:cubicBezTo>
                <a:cubicBezTo>
                  <a:pt x="8809" y="20855"/>
                  <a:pt x="8838" y="20894"/>
                  <a:pt x="8872" y="20935"/>
                </a:cubicBezTo>
                <a:cubicBezTo>
                  <a:pt x="8890" y="20957"/>
                  <a:pt x="8911" y="20977"/>
                  <a:pt x="8931" y="20998"/>
                </a:cubicBezTo>
                <a:cubicBezTo>
                  <a:pt x="8967" y="21037"/>
                  <a:pt x="9006" y="21080"/>
                  <a:pt x="9048" y="21115"/>
                </a:cubicBezTo>
                <a:cubicBezTo>
                  <a:pt x="9070" y="21132"/>
                  <a:pt x="9093" y="21152"/>
                  <a:pt x="9116" y="21168"/>
                </a:cubicBezTo>
                <a:cubicBezTo>
                  <a:pt x="9164" y="21203"/>
                  <a:pt x="9211" y="21236"/>
                  <a:pt x="9267" y="21267"/>
                </a:cubicBezTo>
                <a:cubicBezTo>
                  <a:pt x="9291" y="21280"/>
                  <a:pt x="9318" y="21291"/>
                  <a:pt x="9343" y="21303"/>
                </a:cubicBezTo>
                <a:cubicBezTo>
                  <a:pt x="9408" y="21334"/>
                  <a:pt x="9476" y="21357"/>
                  <a:pt x="9554" y="21384"/>
                </a:cubicBezTo>
                <a:cubicBezTo>
                  <a:pt x="9578" y="21392"/>
                  <a:pt x="9604" y="21403"/>
                  <a:pt x="9629" y="21411"/>
                </a:cubicBezTo>
                <a:cubicBezTo>
                  <a:pt x="9735" y="21444"/>
                  <a:pt x="9852" y="21474"/>
                  <a:pt x="9983" y="21500"/>
                </a:cubicBezTo>
                <a:cubicBezTo>
                  <a:pt x="10120" y="21528"/>
                  <a:pt x="10268" y="21560"/>
                  <a:pt x="10437" y="21581"/>
                </a:cubicBezTo>
                <a:cubicBezTo>
                  <a:pt x="11515" y="21412"/>
                  <a:pt x="11604" y="21036"/>
                  <a:pt x="11641" y="20236"/>
                </a:cubicBezTo>
                <a:cubicBezTo>
                  <a:pt x="11679" y="19421"/>
                  <a:pt x="11855" y="17124"/>
                  <a:pt x="12037" y="15132"/>
                </a:cubicBezTo>
                <a:lnTo>
                  <a:pt x="12365" y="11508"/>
                </a:lnTo>
                <a:lnTo>
                  <a:pt x="15706" y="11185"/>
                </a:lnTo>
                <a:cubicBezTo>
                  <a:pt x="20115" y="10751"/>
                  <a:pt x="20867" y="9969"/>
                  <a:pt x="21237" y="5409"/>
                </a:cubicBezTo>
                <a:cubicBezTo>
                  <a:pt x="21600" y="923"/>
                  <a:pt x="21051" y="-19"/>
                  <a:pt x="18089" y="1"/>
                </a:cubicBezTo>
                <a:close/>
              </a:path>
            </a:pathLst>
          </a:custGeom>
          <a:ln w="12700">
            <a:miter lim="400000"/>
            <a:headEnd/>
            <a:tailEnd/>
          </a:ln>
        </p:spPr>
      </p:pic>
      <p:pic>
        <p:nvPicPr>
          <p:cNvPr id="92" name="1.png" descr="1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28414" y="9187259"/>
            <a:ext cx="1592526" cy="123155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93" name="2. NVR"/>
          <p:cNvSpPr txBox="1"/>
          <p:nvPr/>
        </p:nvSpPr>
        <p:spPr>
          <a:xfrm>
            <a:off x="7071917" y="10195283"/>
            <a:ext cx="1731243" cy="41036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370205" indent="-370205">
              <a:buSzPct val="100000"/>
              <a:buAutoNum type="arabicPeriod"/>
              <a:defRPr sz="2000">
                <a:solidFill>
                  <a:schemeClr val="tx1"/>
                </a:solidFill>
              </a:defRPr>
            </a:lvl1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dirty="0" smtClean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边缘</a:t>
            </a:r>
            <a:r>
              <a:rPr lang="zh-CN" altLang="en-US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服务器</a:t>
            </a:r>
            <a:endParaRPr dirty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4" name="SDK"/>
          <p:cNvSpPr/>
          <p:nvPr/>
        </p:nvSpPr>
        <p:spPr>
          <a:xfrm>
            <a:off x="5470649" y="6770288"/>
            <a:ext cx="636564" cy="399257"/>
          </a:xfrm>
          <a:prstGeom prst="roundRect">
            <a:avLst>
              <a:gd name="adj" fmla="val 9813"/>
            </a:avLst>
          </a:prstGeom>
          <a:solidFill>
            <a:srgbClr val="AEE6DE"/>
          </a:solidFill>
          <a:ln w="12700">
            <a:miter lim="400000"/>
          </a:ln>
        </p:spPr>
        <p:txBody>
          <a:bodyPr lIns="0" tIns="0" rIns="0" bIns="0" anchor="ctr"/>
          <a:lstStyle>
            <a:lvl1pPr defTabSz="241300">
              <a:defRPr sz="1600" b="0"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rPr dirty="0">
                <a:solidFill>
                  <a:srgbClr val="00B0F0"/>
                </a:solidFill>
              </a:rPr>
              <a:t>SDK</a:t>
            </a:r>
            <a:endParaRPr dirty="0">
              <a:solidFill>
                <a:srgbClr val="00B0F0"/>
              </a:solidFill>
            </a:endParaRPr>
          </a:p>
        </p:txBody>
      </p:sp>
      <p:sp>
        <p:nvSpPr>
          <p:cNvPr id="95" name="国标/onvif"/>
          <p:cNvSpPr/>
          <p:nvPr/>
        </p:nvSpPr>
        <p:spPr>
          <a:xfrm>
            <a:off x="5000193" y="10235620"/>
            <a:ext cx="1164707" cy="399257"/>
          </a:xfrm>
          <a:prstGeom prst="roundRect">
            <a:avLst>
              <a:gd name="adj" fmla="val 9813"/>
            </a:avLst>
          </a:prstGeom>
          <a:solidFill>
            <a:srgbClr val="AEE6DE"/>
          </a:solidFill>
          <a:ln w="12700">
            <a:miter lim="400000"/>
          </a:ln>
        </p:spPr>
        <p:txBody>
          <a:bodyPr lIns="0" tIns="0" rIns="0" bIns="0" anchor="ctr"/>
          <a:lstStyle>
            <a:lvl1pPr defTabSz="241300">
              <a:defRPr sz="1600" b="0"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rPr lang="en-US" dirty="0" smtClean="0">
                <a:solidFill>
                  <a:srgbClr val="00B0F0"/>
                </a:solidFill>
              </a:rPr>
              <a:t>GB</a:t>
            </a:r>
            <a:r>
              <a:rPr dirty="0" smtClean="0">
                <a:solidFill>
                  <a:srgbClr val="00B0F0"/>
                </a:solidFill>
              </a:rPr>
              <a:t>/</a:t>
            </a:r>
            <a:r>
              <a:rPr dirty="0" err="1" smtClean="0">
                <a:solidFill>
                  <a:srgbClr val="00B0F0"/>
                </a:solidFill>
              </a:rPr>
              <a:t>onvif</a:t>
            </a:r>
            <a:endParaRPr dirty="0">
              <a:solidFill>
                <a:srgbClr val="00B0F0"/>
              </a:solidFill>
            </a:endParaRPr>
          </a:p>
        </p:txBody>
      </p:sp>
      <p:sp>
        <p:nvSpPr>
          <p:cNvPr id="96" name="数据是一种自然资源，比土地和水更重要"/>
          <p:cNvSpPr/>
          <p:nvPr/>
        </p:nvSpPr>
        <p:spPr>
          <a:xfrm>
            <a:off x="2774397" y="2427518"/>
            <a:ext cx="18696417" cy="1292660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spAutoFit/>
          </a:bodyPr>
          <a:lstStyle>
            <a:lvl1pPr algn="l" defTabSz="584200">
              <a:defRPr sz="4000">
                <a:solidFill>
                  <a:srgbClr val="535353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sz="3600" b="1" dirty="0">
                <a:solidFill>
                  <a:srgbClr val="00B0F0"/>
                </a:solidFill>
              </a:rPr>
              <a:t>基本场景</a:t>
            </a:r>
            <a:r>
              <a:rPr lang="zh-CN" altLang="en-US" sz="3600" dirty="0">
                <a:solidFill>
                  <a:srgbClr val="00B0F0"/>
                </a:solidFill>
              </a:rPr>
              <a:t>：视频数据跨平台、跨品牌、跨地域数据集中存储与使用；提供视频</a:t>
            </a:r>
            <a:r>
              <a:rPr lang="en-US" altLang="zh-CN" sz="3600" dirty="0">
                <a:solidFill>
                  <a:srgbClr val="00B0F0"/>
                </a:solidFill>
              </a:rPr>
              <a:t>AI</a:t>
            </a:r>
            <a:r>
              <a:rPr lang="zh-CN" altLang="en-US" sz="3600" dirty="0">
                <a:solidFill>
                  <a:srgbClr val="00B0F0"/>
                </a:solidFill>
              </a:rPr>
              <a:t>算法与云边协同算法能力，提高监控数据价值，减少运维与部署成本；</a:t>
            </a:r>
            <a:endParaRPr sz="3600" dirty="0">
              <a:solidFill>
                <a:srgbClr val="00B0F0"/>
              </a:solidFill>
            </a:endParaRPr>
          </a:p>
        </p:txBody>
      </p:sp>
      <p:sp>
        <p:nvSpPr>
          <p:cNvPr id="97" name="2. NVR"/>
          <p:cNvSpPr txBox="1"/>
          <p:nvPr/>
        </p:nvSpPr>
        <p:spPr>
          <a:xfrm>
            <a:off x="7420995" y="10590289"/>
            <a:ext cx="1394613" cy="10259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370205" indent="-370205">
              <a:buSzPct val="100000"/>
              <a:buAutoNum type="arabicPeriod"/>
              <a:defRPr sz="2000">
                <a:solidFill>
                  <a:schemeClr val="tx1"/>
                </a:solidFill>
              </a:defRPr>
            </a:lvl1pPr>
          </a:lstStyle>
          <a:p>
            <a:pPr marL="0" indent="0" algn="l">
              <a:buNone/>
            </a:pPr>
            <a:r>
              <a:rPr lang="en-US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A.</a:t>
            </a:r>
            <a:r>
              <a:rPr lang="zh-CN" altLang="en-US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视频连接</a:t>
            </a:r>
            <a:endParaRPr lang="en-US" altLang="zh-CN" dirty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 algn="l">
              <a:buNone/>
            </a:pPr>
            <a:r>
              <a:rPr lang="en-US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B.</a:t>
            </a:r>
            <a:r>
              <a:rPr lang="zh-CN" altLang="en-US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码流转换</a:t>
            </a:r>
            <a:endParaRPr lang="en-US" altLang="zh-CN" dirty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 algn="l">
              <a:buNone/>
            </a:pPr>
            <a:r>
              <a:rPr lang="en-US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C.</a:t>
            </a:r>
            <a:r>
              <a:rPr lang="zh-CN" altLang="en-US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图像算法</a:t>
            </a:r>
            <a:endParaRPr dirty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椭圆 2"/>
          <p:cNvSpPr/>
          <p:nvPr/>
        </p:nvSpPr>
        <p:spPr>
          <a:xfrm rot="4842473">
            <a:off x="-1033333" y="472006"/>
            <a:ext cx="4499075" cy="3271341"/>
          </a:xfrm>
          <a:custGeom>
            <a:avLst/>
            <a:gdLst/>
            <a:ahLst/>
            <a:cxnLst/>
            <a:rect l="l" t="t" r="r" b="b"/>
            <a:pathLst>
              <a:path w="2088722" h="1424923">
                <a:moveTo>
                  <a:pt x="0" y="1083283"/>
                </a:moveTo>
                <a:lnTo>
                  <a:pt x="161121" y="98529"/>
                </a:lnTo>
                <a:cubicBezTo>
                  <a:pt x="320506" y="34493"/>
                  <a:pt x="494604" y="0"/>
                  <a:pt x="676759" y="0"/>
                </a:cubicBezTo>
                <a:cubicBezTo>
                  <a:pt x="1456565" y="0"/>
                  <a:pt x="2088722" y="632158"/>
                  <a:pt x="2088722" y="1411965"/>
                </a:cubicBezTo>
                <a:lnTo>
                  <a:pt x="2088068" y="1424923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8" name="饼形 47"/>
          <p:cNvSpPr/>
          <p:nvPr/>
        </p:nvSpPr>
        <p:spPr>
          <a:xfrm rot="6698568">
            <a:off x="-5240921" y="-4265320"/>
            <a:ext cx="10948837" cy="11669711"/>
          </a:xfrm>
          <a:prstGeom prst="pie">
            <a:avLst>
              <a:gd name="adj1" fmla="val 14145435"/>
              <a:gd name="adj2" fmla="val 16200000"/>
            </a:avLst>
          </a:prstGeom>
          <a:solidFill>
            <a:srgbClr val="00B0F0"/>
          </a:solidFill>
          <a:ln w="2540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rPr>
              <a:t>1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9" name="椭圆 4"/>
          <p:cNvSpPr/>
          <p:nvPr/>
        </p:nvSpPr>
        <p:spPr>
          <a:xfrm rot="4842473">
            <a:off x="-607948" y="1141874"/>
            <a:ext cx="1514247" cy="588885"/>
          </a:xfrm>
          <a:custGeom>
            <a:avLst/>
            <a:gdLst/>
            <a:ahLst/>
            <a:cxnLst/>
            <a:rect l="l" t="t" r="r" b="b"/>
            <a:pathLst>
              <a:path w="702998" h="256505">
                <a:moveTo>
                  <a:pt x="0" y="141484"/>
                </a:moveTo>
                <a:cubicBezTo>
                  <a:pt x="76381" y="54220"/>
                  <a:pt x="188805" y="0"/>
                  <a:pt x="313893" y="0"/>
                </a:cubicBezTo>
                <a:cubicBezTo>
                  <a:pt x="488464" y="0"/>
                  <a:pt x="638370" y="105603"/>
                  <a:pt x="702998" y="256505"/>
                </a:cubicBezTo>
                <a:close/>
              </a:path>
            </a:pathLst>
          </a:cu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71" name="组合 70"/>
          <p:cNvGrpSpPr/>
          <p:nvPr/>
        </p:nvGrpSpPr>
        <p:grpSpPr>
          <a:xfrm>
            <a:off x="6823397" y="4207006"/>
            <a:ext cx="11532670" cy="9259466"/>
            <a:chOff x="4588198" y="4207006"/>
            <a:chExt cx="11532670" cy="9259466"/>
          </a:xfrm>
        </p:grpSpPr>
        <p:sp>
          <p:nvSpPr>
            <p:cNvPr id="55" name="饼形 54"/>
            <p:cNvSpPr/>
            <p:nvPr/>
          </p:nvSpPr>
          <p:spPr>
            <a:xfrm rot="6697420">
              <a:off x="4975842" y="9974726"/>
              <a:ext cx="3380461" cy="3603032"/>
            </a:xfrm>
            <a:prstGeom prst="pie">
              <a:avLst>
                <a:gd name="adj1" fmla="val 12803108"/>
                <a:gd name="adj2" fmla="val 16200000"/>
              </a:avLst>
            </a:prstGeom>
            <a:solidFill>
              <a:srgbClr val="00B0F0"/>
            </a:solidFill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rPr>
                <a:t>1</a:t>
              </a: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3" name="饼形 62"/>
            <p:cNvSpPr/>
            <p:nvPr/>
          </p:nvSpPr>
          <p:spPr>
            <a:xfrm rot="2001767">
              <a:off x="4968874" y="4420454"/>
              <a:ext cx="3603030" cy="3380463"/>
            </a:xfrm>
            <a:prstGeom prst="pie">
              <a:avLst>
                <a:gd name="adj1" fmla="val 12803108"/>
                <a:gd name="adj2" fmla="val 16200000"/>
              </a:avLst>
            </a:prstGeom>
            <a:solidFill>
              <a:srgbClr val="00B0F0"/>
            </a:solidFill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rPr>
                <a:t>1</a:t>
              </a: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5486041" y="8136801"/>
              <a:ext cx="2001685" cy="1878038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 w="25400" cap="flat" cmpd="sng" algn="ctr">
              <a:solidFill>
                <a:sysClr val="window" lastClr="FFFFFF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饼形 51"/>
            <p:cNvSpPr/>
            <p:nvPr/>
          </p:nvSpPr>
          <p:spPr>
            <a:xfrm rot="4842168">
              <a:off x="4699483" y="7232015"/>
              <a:ext cx="3380461" cy="3603032"/>
            </a:xfrm>
            <a:prstGeom prst="pie">
              <a:avLst>
                <a:gd name="adj1" fmla="val 12803108"/>
                <a:gd name="adj2" fmla="val 16200000"/>
              </a:avLst>
            </a:prstGeom>
            <a:solidFill>
              <a:srgbClr val="00B0F0"/>
            </a:solidFill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rPr>
                <a:t>1</a:t>
              </a: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3" name="TextBox 29"/>
            <p:cNvSpPr txBox="1"/>
            <p:nvPr/>
          </p:nvSpPr>
          <p:spPr>
            <a:xfrm rot="2986073">
              <a:off x="7017458" y="7863616"/>
              <a:ext cx="1122142" cy="11677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60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2</a:t>
              </a:r>
              <a:endParaRPr kumimoji="0" lang="en-US" altLang="zh-CN" sz="9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5486041" y="10798146"/>
              <a:ext cx="2001685" cy="1878038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 w="25400" cap="flat" cmpd="sng" algn="ctr">
              <a:solidFill>
                <a:sysClr val="window" lastClr="FFFFFF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6" name="TextBox 32"/>
            <p:cNvSpPr txBox="1"/>
            <p:nvPr/>
          </p:nvSpPr>
          <p:spPr>
            <a:xfrm rot="4841325">
              <a:off x="7446675" y="11269972"/>
              <a:ext cx="1122142" cy="11677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60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3</a:t>
              </a:r>
              <a:endParaRPr kumimoji="0" lang="en-US" altLang="zh-CN" sz="9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cxnSp>
          <p:nvCxnSpPr>
            <p:cNvPr id="57" name="直接连接符 56"/>
            <p:cNvCxnSpPr/>
            <p:nvPr/>
          </p:nvCxnSpPr>
          <p:spPr>
            <a:xfrm>
              <a:off x="7377063" y="6772607"/>
              <a:ext cx="8633143" cy="0"/>
            </a:xfrm>
            <a:prstGeom prst="line">
              <a:avLst/>
            </a:prstGeom>
            <a:noFill/>
            <a:ln w="28575" cap="flat" cmpd="sng" algn="ctr">
              <a:solidFill>
                <a:schemeClr val="bg1">
                  <a:lumMod val="65000"/>
                </a:schemeClr>
              </a:solidFill>
              <a:prstDash val="sysDot"/>
            </a:ln>
            <a:effectLst/>
          </p:spPr>
        </p:cxnSp>
        <p:cxnSp>
          <p:nvCxnSpPr>
            <p:cNvPr id="58" name="直接连接符 57"/>
            <p:cNvCxnSpPr/>
            <p:nvPr/>
          </p:nvCxnSpPr>
          <p:spPr>
            <a:xfrm>
              <a:off x="7487725" y="9591766"/>
              <a:ext cx="8633143" cy="0"/>
            </a:xfrm>
            <a:prstGeom prst="line">
              <a:avLst/>
            </a:prstGeom>
            <a:noFill/>
            <a:ln w="28575" cap="flat" cmpd="sng" algn="ctr">
              <a:solidFill>
                <a:schemeClr val="bg1">
                  <a:lumMod val="65000"/>
                </a:schemeClr>
              </a:solidFill>
              <a:prstDash val="sysDot"/>
            </a:ln>
            <a:effectLst/>
          </p:spPr>
        </p:cxnSp>
        <p:cxnSp>
          <p:nvCxnSpPr>
            <p:cNvPr id="59" name="直接连接符 58"/>
            <p:cNvCxnSpPr/>
            <p:nvPr/>
          </p:nvCxnSpPr>
          <p:spPr>
            <a:xfrm>
              <a:off x="7410930" y="12233053"/>
              <a:ext cx="8633143" cy="0"/>
            </a:xfrm>
            <a:prstGeom prst="line">
              <a:avLst/>
            </a:prstGeom>
            <a:noFill/>
            <a:ln w="28575" cap="flat" cmpd="sng" algn="ctr">
              <a:solidFill>
                <a:schemeClr val="bg1">
                  <a:lumMod val="65000"/>
                </a:schemeClr>
              </a:solidFill>
              <a:prstDash val="sysDot"/>
            </a:ln>
            <a:effectLst/>
          </p:spPr>
        </p:cxnSp>
        <p:sp>
          <p:nvSpPr>
            <p:cNvPr id="60" name="椭圆 59"/>
            <p:cNvSpPr/>
            <p:nvPr/>
          </p:nvSpPr>
          <p:spPr>
            <a:xfrm>
              <a:off x="6149316" y="8796896"/>
              <a:ext cx="600506" cy="56341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0070C0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61" name="椭圆 60"/>
            <p:cNvSpPr/>
            <p:nvPr/>
          </p:nvSpPr>
          <p:spPr>
            <a:xfrm>
              <a:off x="6149316" y="11458241"/>
              <a:ext cx="600506" cy="56341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0070C0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62" name="椭圆 61"/>
            <p:cNvSpPr/>
            <p:nvPr/>
          </p:nvSpPr>
          <p:spPr>
            <a:xfrm>
              <a:off x="5486041" y="5213958"/>
              <a:ext cx="2001685" cy="1878038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 w="25400" cap="flat" cmpd="sng" algn="ctr">
              <a:solidFill>
                <a:sysClr val="window" lastClr="FFFFFF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4" name="TextBox 40"/>
            <p:cNvSpPr txBox="1"/>
            <p:nvPr/>
          </p:nvSpPr>
          <p:spPr>
            <a:xfrm rot="145672">
              <a:off x="6531758" y="4207006"/>
              <a:ext cx="1196023" cy="11677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60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1</a:t>
              </a:r>
              <a:endParaRPr kumimoji="0" lang="en-US" altLang="zh-CN" sz="9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sp>
          <p:nvSpPr>
            <p:cNvPr id="65" name="椭圆 64"/>
            <p:cNvSpPr/>
            <p:nvPr/>
          </p:nvSpPr>
          <p:spPr>
            <a:xfrm>
              <a:off x="6149316" y="5874053"/>
              <a:ext cx="600506" cy="56341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0070C0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66" name="TextBox 42"/>
          <p:cNvSpPr txBox="1"/>
          <p:nvPr/>
        </p:nvSpPr>
        <p:spPr>
          <a:xfrm>
            <a:off x="1956915" y="1198478"/>
            <a:ext cx="397079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6000" dirty="0" smtClean="0">
                <a:solidFill>
                  <a:sysClr val="window" lastClr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课程大纲</a:t>
            </a:r>
            <a:endParaRPr kumimoji="0" lang="zh-CN" altLang="en-US" sz="60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10840492" y="5913879"/>
            <a:ext cx="35702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4400" dirty="0"/>
              <a:t>边缘计算</a:t>
            </a:r>
            <a:r>
              <a:rPr lang="zh-CN" altLang="en-US" sz="4400" dirty="0" smtClean="0"/>
              <a:t>介绍</a:t>
            </a:r>
            <a:endParaRPr lang="en-US" altLang="zh-CN" sz="4400" dirty="0"/>
          </a:p>
        </p:txBody>
      </p:sp>
      <p:sp>
        <p:nvSpPr>
          <p:cNvPr id="73" name="矩形 72"/>
          <p:cNvSpPr/>
          <p:nvPr/>
        </p:nvSpPr>
        <p:spPr>
          <a:xfrm>
            <a:off x="10909910" y="8545658"/>
            <a:ext cx="35702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4400" dirty="0"/>
              <a:t>国网边缘</a:t>
            </a:r>
            <a:r>
              <a:rPr lang="zh-CN" altLang="en-US" sz="4400" dirty="0" smtClean="0"/>
              <a:t>场景</a:t>
            </a:r>
            <a:endParaRPr lang="en-US" altLang="zh-CN" sz="4400" dirty="0"/>
          </a:p>
        </p:txBody>
      </p:sp>
      <p:sp>
        <p:nvSpPr>
          <p:cNvPr id="74" name="矩形 73"/>
          <p:cNvSpPr/>
          <p:nvPr/>
        </p:nvSpPr>
        <p:spPr>
          <a:xfrm>
            <a:off x="11016178" y="11192711"/>
            <a:ext cx="469872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4400" dirty="0"/>
              <a:t>电力设备接入实战</a:t>
            </a:r>
            <a:endParaRPr lang="zh-CN" altLang="en-US" sz="4400" dirty="0"/>
          </a:p>
        </p:txBody>
      </p:sp>
    </p:spTree>
  </p:cSld>
  <p:clrMapOvr>
    <a:masterClrMapping/>
  </p:clrMapOvr>
  <p:transition spd="med" advTm="36427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场景七.视频方案（篮球馆和足球馆精彩视频集锦）"/>
          <p:cNvSpPr txBox="1"/>
          <p:nvPr/>
        </p:nvSpPr>
        <p:spPr>
          <a:xfrm>
            <a:off x="772820" y="673671"/>
            <a:ext cx="9571146" cy="117365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z="5800" spc="116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altLang="zh-CN" dirty="0" smtClean="0"/>
              <a:t>AI-BOX</a:t>
            </a:r>
            <a:r>
              <a:rPr lang="zh-CN" altLang="en-US" dirty="0" smtClean="0"/>
              <a:t>典型场景描述</a:t>
            </a:r>
            <a:r>
              <a:rPr lang="en-US" altLang="zh-CN" dirty="0" smtClean="0"/>
              <a:t>---</a:t>
            </a:r>
            <a:r>
              <a:rPr lang="zh-CN" altLang="en-US" dirty="0" smtClean="0"/>
              <a:t>社区</a:t>
            </a:r>
            <a:endParaRPr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25823" y="2531284"/>
            <a:ext cx="19469100" cy="97028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场景七.视频方案（篮球馆和足球馆精彩视频集锦）"/>
          <p:cNvSpPr txBox="1"/>
          <p:nvPr/>
        </p:nvSpPr>
        <p:spPr>
          <a:xfrm>
            <a:off x="772820" y="673671"/>
            <a:ext cx="9571146" cy="117365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z="5800" spc="116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altLang="zh-CN" dirty="0" smtClean="0"/>
              <a:t>AI-BOX</a:t>
            </a:r>
            <a:r>
              <a:rPr lang="zh-CN" altLang="en-US" dirty="0" smtClean="0"/>
              <a:t>典型场景描述</a:t>
            </a:r>
            <a:r>
              <a:rPr lang="en-US" altLang="zh-CN" dirty="0" smtClean="0"/>
              <a:t>---</a:t>
            </a:r>
            <a:r>
              <a:rPr lang="zh-CN" altLang="en-US" dirty="0" smtClean="0"/>
              <a:t>社区</a:t>
            </a:r>
            <a:endParaRPr dirty="0"/>
          </a:p>
        </p:txBody>
      </p:sp>
      <p:pic>
        <p:nvPicPr>
          <p:cNvPr id="4" name="轨迹-4倍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0802459" y="3779398"/>
            <a:ext cx="12282894" cy="6909128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814" y="8115292"/>
            <a:ext cx="1604865" cy="16048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3214" y="8301125"/>
            <a:ext cx="1226198" cy="1226198"/>
          </a:xfrm>
          <a:prstGeom prst="rect">
            <a:avLst/>
          </a:prstGeom>
        </p:spPr>
      </p:pic>
      <p:cxnSp>
        <p:nvCxnSpPr>
          <p:cNvPr id="9" name="直接箭头连接符 8"/>
          <p:cNvCxnSpPr>
            <a:stCxn id="2" idx="3"/>
            <a:endCxn id="5" idx="1"/>
          </p:cNvCxnSpPr>
          <p:nvPr/>
        </p:nvCxnSpPr>
        <p:spPr>
          <a:xfrm flipV="1">
            <a:off x="2789679" y="8914224"/>
            <a:ext cx="1983535" cy="3501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文本框 9"/>
          <p:cNvSpPr txBox="1"/>
          <p:nvPr/>
        </p:nvSpPr>
        <p:spPr>
          <a:xfrm>
            <a:off x="3003498" y="9168250"/>
            <a:ext cx="1384995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接入社区消</a:t>
            </a:r>
            <a:endParaRPr kumimoji="0" lang="en-US" altLang="zh-CN" sz="2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控室机房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</p:txBody>
      </p:sp>
      <p:sp>
        <p:nvSpPr>
          <p:cNvPr id="11" name="左大括号 10"/>
          <p:cNvSpPr/>
          <p:nvPr/>
        </p:nvSpPr>
        <p:spPr>
          <a:xfrm>
            <a:off x="6253219" y="7461332"/>
            <a:ext cx="671805" cy="2912785"/>
          </a:xfrm>
          <a:prstGeom prst="leftBrac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212109" y="7019768"/>
            <a:ext cx="1641475" cy="37959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人脸识别</a:t>
            </a:r>
            <a:endParaRPr kumimoji="0" lang="en-US" altLang="zh-CN" sz="2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</a:rPr>
              <a:t>轨迹跟踪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区域卫生</a:t>
            </a:r>
            <a:endParaRPr kumimoji="0" lang="en-US" altLang="zh-CN" sz="2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</a:rPr>
              <a:t>老人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</a:rPr>
              <a:t>小孩看护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区域防控</a:t>
            </a:r>
            <a:endParaRPr kumimoji="0" lang="en-US" altLang="zh-CN" sz="2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</a:rPr>
              <a:t>……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3046" y="10918471"/>
            <a:ext cx="1026056" cy="1026056"/>
          </a:xfrm>
          <a:prstGeom prst="rect">
            <a:avLst/>
          </a:prstGeom>
        </p:spPr>
      </p:pic>
      <p:cxnSp>
        <p:nvCxnSpPr>
          <p:cNvPr id="17" name="直接箭头连接符 16"/>
          <p:cNvCxnSpPr>
            <a:stCxn id="5" idx="2"/>
            <a:endCxn id="15" idx="0"/>
          </p:cNvCxnSpPr>
          <p:nvPr/>
        </p:nvCxnSpPr>
        <p:spPr>
          <a:xfrm flipH="1">
            <a:off x="5386074" y="9527323"/>
            <a:ext cx="239" cy="1391148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8" name="文本框 17"/>
          <p:cNvSpPr txBox="1"/>
          <p:nvPr/>
        </p:nvSpPr>
        <p:spPr>
          <a:xfrm>
            <a:off x="4130657" y="9967182"/>
            <a:ext cx="1128514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</a:rPr>
              <a:t>联动本地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</a:rPr>
              <a:t>物业管理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299" y="5012088"/>
            <a:ext cx="939481" cy="939481"/>
          </a:xfrm>
          <a:prstGeom prst="rect">
            <a:avLst/>
          </a:prstGeom>
        </p:spPr>
      </p:pic>
      <p:cxnSp>
        <p:nvCxnSpPr>
          <p:cNvPr id="25" name="直接箭头连接符 24"/>
          <p:cNvCxnSpPr>
            <a:stCxn id="5" idx="0"/>
            <a:endCxn id="23" idx="2"/>
          </p:cNvCxnSpPr>
          <p:nvPr/>
        </p:nvCxnSpPr>
        <p:spPr>
          <a:xfrm flipV="1">
            <a:off x="5386313" y="5951569"/>
            <a:ext cx="5727" cy="2349556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7" name="文本框 26"/>
          <p:cNvSpPr txBox="1"/>
          <p:nvPr/>
        </p:nvSpPr>
        <p:spPr>
          <a:xfrm>
            <a:off x="3744598" y="7202624"/>
            <a:ext cx="1641476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</a:rPr>
              <a:t>私有隐私协议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</p:txBody>
      </p:sp>
      <p:sp>
        <p:nvSpPr>
          <p:cNvPr id="28" name="左大括号 27"/>
          <p:cNvSpPr/>
          <p:nvPr/>
        </p:nvSpPr>
        <p:spPr>
          <a:xfrm>
            <a:off x="6263563" y="4246219"/>
            <a:ext cx="671805" cy="2471221"/>
          </a:xfrm>
          <a:prstGeom prst="leftBrac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213516" y="3891651"/>
            <a:ext cx="2154436" cy="31803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统一管理</a:t>
            </a:r>
            <a:endParaRPr kumimoji="0" lang="en-US" altLang="zh-CN" sz="2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</a:rPr>
              <a:t>集中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</a:rPr>
              <a:t>调度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远程数据存储查看</a:t>
            </a:r>
            <a:endParaRPr kumimoji="0" lang="en-US" altLang="zh-CN" sz="2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</a:rPr>
              <a:t>数据分析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……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8569" y="3303595"/>
            <a:ext cx="778814" cy="778814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406" y="3305489"/>
            <a:ext cx="953280" cy="953280"/>
          </a:xfrm>
          <a:prstGeom prst="rect">
            <a:avLst/>
          </a:prstGeom>
        </p:spPr>
      </p:pic>
      <p:cxnSp>
        <p:nvCxnSpPr>
          <p:cNvPr id="34" name="肘形连接符 33"/>
          <p:cNvCxnSpPr>
            <a:stCxn id="23" idx="0"/>
            <a:endCxn id="32" idx="2"/>
          </p:cNvCxnSpPr>
          <p:nvPr/>
        </p:nvCxnSpPr>
        <p:spPr>
          <a:xfrm rot="16200000" flipV="1">
            <a:off x="4755884" y="4375932"/>
            <a:ext cx="753319" cy="518994"/>
          </a:xfrm>
          <a:prstGeom prst="bentConnector3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肘形连接符 35"/>
          <p:cNvCxnSpPr>
            <a:stCxn id="23" idx="0"/>
            <a:endCxn id="31" idx="2"/>
          </p:cNvCxnSpPr>
          <p:nvPr/>
        </p:nvCxnSpPr>
        <p:spPr>
          <a:xfrm rot="5400000" flipH="1" flipV="1">
            <a:off x="5320169" y="4154281"/>
            <a:ext cx="929679" cy="785936"/>
          </a:xfrm>
          <a:prstGeom prst="bentConnector3">
            <a:avLst>
              <a:gd name="adj1" fmla="val 41971"/>
            </a:avLst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8356" y="5067076"/>
            <a:ext cx="939481" cy="939481"/>
          </a:xfrm>
          <a:prstGeom prst="rect">
            <a:avLst/>
          </a:prstGeom>
        </p:spPr>
      </p:pic>
      <p:cxnSp>
        <p:nvCxnSpPr>
          <p:cNvPr id="42" name="直接箭头连接符 41"/>
          <p:cNvCxnSpPr>
            <a:stCxn id="23" idx="1"/>
          </p:cNvCxnSpPr>
          <p:nvPr/>
        </p:nvCxnSpPr>
        <p:spPr>
          <a:xfrm flipH="1" flipV="1">
            <a:off x="2789679" y="5481828"/>
            <a:ext cx="2132620" cy="1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5" name="文本框 44"/>
          <p:cNvSpPr txBox="1"/>
          <p:nvPr/>
        </p:nvSpPr>
        <p:spPr>
          <a:xfrm>
            <a:off x="3336413" y="5596188"/>
            <a:ext cx="112851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</a:rPr>
              <a:t>上级公安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22989" y="4547130"/>
            <a:ext cx="112851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</a:rPr>
              <a:t>公安平台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场景七.视频方案（篮球馆和足球馆精彩视频集锦）"/>
          <p:cNvSpPr txBox="1"/>
          <p:nvPr/>
        </p:nvSpPr>
        <p:spPr>
          <a:xfrm>
            <a:off x="772820" y="673671"/>
            <a:ext cx="14881831" cy="117365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z="5800" spc="116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altLang="zh-CN" dirty="0" smtClean="0"/>
              <a:t>AI-BOX</a:t>
            </a:r>
            <a:r>
              <a:rPr lang="zh-CN" altLang="en-US" dirty="0" smtClean="0"/>
              <a:t>典型场景描述</a:t>
            </a:r>
            <a:r>
              <a:rPr lang="en-US" altLang="zh-CN" dirty="0" smtClean="0"/>
              <a:t>---</a:t>
            </a:r>
            <a:r>
              <a:rPr lang="zh-CN" altLang="en-US" dirty="0" smtClean="0"/>
              <a:t>商圈、旅游、楼宇等</a:t>
            </a:r>
            <a:endParaRPr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64478" y="3486441"/>
            <a:ext cx="18210880" cy="914720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2685" y="2810166"/>
            <a:ext cx="2024977" cy="185514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9677" y="9003361"/>
            <a:ext cx="1881285" cy="1017718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场景七.视频方案（篮球馆和足球馆精彩视频集锦）"/>
          <p:cNvSpPr txBox="1"/>
          <p:nvPr/>
        </p:nvSpPr>
        <p:spPr>
          <a:xfrm>
            <a:off x="772820" y="719837"/>
            <a:ext cx="14881831" cy="10813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z="5800" spc="116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altLang="zh-CN" dirty="0" smtClean="0"/>
              <a:t>AI-BOX</a:t>
            </a:r>
            <a:r>
              <a:rPr lang="zh-CN" altLang="en-US" dirty="0" smtClean="0"/>
              <a:t>典型场景描述</a:t>
            </a:r>
            <a:r>
              <a:rPr lang="en-US" altLang="zh-CN" dirty="0" smtClean="0"/>
              <a:t>---</a:t>
            </a:r>
            <a:r>
              <a:rPr lang="zh-CN" altLang="en-US" dirty="0"/>
              <a:t>商圈、旅游、楼宇等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3214" y="8301125"/>
            <a:ext cx="1226198" cy="1226198"/>
          </a:xfrm>
          <a:prstGeom prst="rect">
            <a:avLst/>
          </a:prstGeom>
        </p:spPr>
      </p:pic>
      <p:cxnSp>
        <p:nvCxnSpPr>
          <p:cNvPr id="9" name="直接箭头连接符 8"/>
          <p:cNvCxnSpPr>
            <a:endCxn id="5" idx="1"/>
          </p:cNvCxnSpPr>
          <p:nvPr/>
        </p:nvCxnSpPr>
        <p:spPr>
          <a:xfrm flipV="1">
            <a:off x="2789679" y="8914224"/>
            <a:ext cx="1983535" cy="3501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文本框 9"/>
          <p:cNvSpPr txBox="1"/>
          <p:nvPr/>
        </p:nvSpPr>
        <p:spPr>
          <a:xfrm>
            <a:off x="3003499" y="9168250"/>
            <a:ext cx="1384996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接入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</a:rPr>
              <a:t>中心</a:t>
            </a: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消</a:t>
            </a:r>
            <a:endParaRPr kumimoji="0" lang="en-US" altLang="zh-CN" sz="2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控室机房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</p:txBody>
      </p:sp>
      <p:sp>
        <p:nvSpPr>
          <p:cNvPr id="11" name="左大括号 10"/>
          <p:cNvSpPr/>
          <p:nvPr/>
        </p:nvSpPr>
        <p:spPr>
          <a:xfrm>
            <a:off x="6253219" y="7461332"/>
            <a:ext cx="671805" cy="2912785"/>
          </a:xfrm>
          <a:prstGeom prst="leftBrac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212109" y="7019768"/>
            <a:ext cx="1641475" cy="37959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会员识别</a:t>
            </a:r>
            <a:endParaRPr kumimoji="0" lang="en-US" altLang="zh-CN" sz="2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</a:rPr>
              <a:t>人脸轨迹跟踪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</a:rPr>
              <a:t>人体轨迹追踪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</a:rPr>
              <a:t>进店率统计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客流量分析</a:t>
            </a:r>
            <a:endParaRPr kumimoji="0" lang="en-US" altLang="zh-CN" sz="2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</a:rPr>
              <a:t>……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299" y="5012088"/>
            <a:ext cx="939481" cy="939481"/>
          </a:xfrm>
          <a:prstGeom prst="rect">
            <a:avLst/>
          </a:prstGeom>
        </p:spPr>
      </p:pic>
      <p:cxnSp>
        <p:nvCxnSpPr>
          <p:cNvPr id="25" name="直接箭头连接符 24"/>
          <p:cNvCxnSpPr>
            <a:stCxn id="5" idx="0"/>
            <a:endCxn id="23" idx="2"/>
          </p:cNvCxnSpPr>
          <p:nvPr/>
        </p:nvCxnSpPr>
        <p:spPr>
          <a:xfrm flipV="1">
            <a:off x="5386313" y="5951569"/>
            <a:ext cx="5727" cy="2349556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7" name="文本框 26"/>
          <p:cNvSpPr txBox="1"/>
          <p:nvPr/>
        </p:nvSpPr>
        <p:spPr>
          <a:xfrm>
            <a:off x="3744598" y="7202624"/>
            <a:ext cx="1641476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</a:rPr>
              <a:t>私有隐私协议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</p:txBody>
      </p:sp>
      <p:sp>
        <p:nvSpPr>
          <p:cNvPr id="28" name="左大括号 27"/>
          <p:cNvSpPr/>
          <p:nvPr/>
        </p:nvSpPr>
        <p:spPr>
          <a:xfrm>
            <a:off x="6263563" y="4246219"/>
            <a:ext cx="671805" cy="2471221"/>
          </a:xfrm>
          <a:prstGeom prst="leftBrac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213516" y="3891651"/>
            <a:ext cx="2154436" cy="31803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统一管理</a:t>
            </a:r>
            <a:endParaRPr kumimoji="0" lang="en-US" altLang="zh-CN" sz="2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</a:rPr>
              <a:t>集中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</a:rPr>
              <a:t>调度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远程数据存储查看</a:t>
            </a:r>
            <a:endParaRPr kumimoji="0" lang="en-US" altLang="zh-CN" sz="2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</a:rPr>
              <a:t>数据分析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……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8569" y="3303595"/>
            <a:ext cx="778814" cy="778814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406" y="3305489"/>
            <a:ext cx="953280" cy="953280"/>
          </a:xfrm>
          <a:prstGeom prst="rect">
            <a:avLst/>
          </a:prstGeom>
        </p:spPr>
      </p:pic>
      <p:cxnSp>
        <p:nvCxnSpPr>
          <p:cNvPr id="34" name="肘形连接符 33"/>
          <p:cNvCxnSpPr>
            <a:stCxn id="23" idx="0"/>
            <a:endCxn id="32" idx="2"/>
          </p:cNvCxnSpPr>
          <p:nvPr/>
        </p:nvCxnSpPr>
        <p:spPr>
          <a:xfrm rot="16200000" flipV="1">
            <a:off x="4755884" y="4375932"/>
            <a:ext cx="753319" cy="518994"/>
          </a:xfrm>
          <a:prstGeom prst="bentConnector3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肘形连接符 35"/>
          <p:cNvCxnSpPr>
            <a:stCxn id="23" idx="0"/>
            <a:endCxn id="31" idx="2"/>
          </p:cNvCxnSpPr>
          <p:nvPr/>
        </p:nvCxnSpPr>
        <p:spPr>
          <a:xfrm rot="5400000" flipH="1" flipV="1">
            <a:off x="5320169" y="4154281"/>
            <a:ext cx="929679" cy="785936"/>
          </a:xfrm>
          <a:prstGeom prst="bentConnector3">
            <a:avLst>
              <a:gd name="adj1" fmla="val 41971"/>
            </a:avLst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44" y="8442639"/>
            <a:ext cx="943169" cy="943169"/>
          </a:xfrm>
          <a:prstGeom prst="rect">
            <a:avLst/>
          </a:prstGeom>
        </p:spPr>
      </p:pic>
      <p:pic>
        <p:nvPicPr>
          <p:cNvPr id="2" name="客流统计原子算法-人头检测-1026升级版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923292" y="3127249"/>
            <a:ext cx="10999044" cy="9543722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场景七.视频方案（篮球馆和足球馆精彩视频集锦）"/>
          <p:cNvSpPr txBox="1"/>
          <p:nvPr/>
        </p:nvSpPr>
        <p:spPr>
          <a:xfrm>
            <a:off x="772820" y="673671"/>
            <a:ext cx="12605823" cy="117365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z="5800" spc="116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altLang="zh-CN" dirty="0" smtClean="0"/>
              <a:t>AI-BOX</a:t>
            </a:r>
            <a:r>
              <a:rPr lang="zh-CN" altLang="en-US" dirty="0" smtClean="0"/>
              <a:t>典型场景描述</a:t>
            </a:r>
            <a:r>
              <a:rPr lang="en-US" altLang="zh-CN" dirty="0" smtClean="0"/>
              <a:t>---</a:t>
            </a:r>
            <a:r>
              <a:rPr lang="zh-CN" altLang="en-US" dirty="0" smtClean="0"/>
              <a:t>城管柔性执法</a:t>
            </a:r>
            <a:endParaRPr dirty="0"/>
          </a:p>
        </p:txBody>
      </p:sp>
      <p:cxnSp>
        <p:nvCxnSpPr>
          <p:cNvPr id="4" name="直线箭头连接符 106"/>
          <p:cNvCxnSpPr/>
          <p:nvPr/>
        </p:nvCxnSpPr>
        <p:spPr>
          <a:xfrm flipH="1">
            <a:off x="5615917" y="9583664"/>
            <a:ext cx="5291525" cy="53973"/>
          </a:xfrm>
          <a:prstGeom prst="straightConnector1">
            <a:avLst/>
          </a:prstGeom>
          <a:noFill/>
          <a:ln w="44450" cap="flat">
            <a:solidFill>
              <a:srgbClr val="000000"/>
            </a:solidFill>
            <a:prstDash val="dash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6250924" y="3524219"/>
            <a:ext cx="4692981" cy="1969081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529455" y="4809572"/>
            <a:ext cx="2410916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defRPr sz="2800"/>
            </a:lvl1pPr>
          </a:lstStyle>
          <a:p>
            <a:r>
              <a:rPr lang="zh-CN" altLang="en-US" dirty="0"/>
              <a:t>城管摄像头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5015849" y="8148664"/>
            <a:ext cx="1538883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defRPr sz="2800"/>
            </a:lvl1pPr>
          </a:lstStyle>
          <a:p>
            <a:r>
              <a:rPr lang="zh-CN" altLang="en-US" dirty="0"/>
              <a:t>违章停车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7626610" y="8148664"/>
            <a:ext cx="1538883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defRPr sz="2800"/>
            </a:lvl1pPr>
          </a:lstStyle>
          <a:p>
            <a:r>
              <a:rPr lang="zh-CN" altLang="en-US" dirty="0"/>
              <a:t>出店经营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0180306" y="8148664"/>
            <a:ext cx="1538883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占道经营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0371" y="6795925"/>
            <a:ext cx="2018755" cy="1114357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6675" y="6795926"/>
            <a:ext cx="2018755" cy="1114357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4093" y="6812805"/>
            <a:ext cx="2217641" cy="111435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16461446" y="8409796"/>
            <a:ext cx="1577092" cy="201404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4593020" y="9603495"/>
            <a:ext cx="1719585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800" dirty="0"/>
              <a:t>手持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执法终端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593020" y="8437179"/>
            <a:ext cx="1639665" cy="1090140"/>
          </a:xfrm>
          <a:prstGeom prst="rect">
            <a:avLst/>
          </a:prstGeom>
        </p:spPr>
      </p:pic>
      <p:sp>
        <p:nvSpPr>
          <p:cNvPr id="16" name="圆角矩形 15"/>
          <p:cNvSpPr/>
          <p:nvPr/>
        </p:nvSpPr>
        <p:spPr>
          <a:xfrm>
            <a:off x="12913362" y="3884475"/>
            <a:ext cx="2362200" cy="590233"/>
          </a:xfrm>
          <a:prstGeom prst="roundRect">
            <a:avLst/>
          </a:prstGeom>
          <a:gradFill flip="none" rotWithShape="1">
            <a:gsLst>
              <a:gs pos="0">
                <a:srgbClr val="FBFBFB"/>
              </a:gs>
              <a:gs pos="100000">
                <a:srgbClr val="BEBEBE"/>
              </a:gs>
            </a:gsLst>
            <a:lin ang="5400000" scaled="0"/>
          </a:gra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视频边缘节点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7" name="云形 16"/>
          <p:cNvSpPr/>
          <p:nvPr/>
        </p:nvSpPr>
        <p:spPr>
          <a:xfrm>
            <a:off x="13696655" y="5507007"/>
            <a:ext cx="3695938" cy="1482141"/>
          </a:xfrm>
          <a:prstGeom prst="cloud">
            <a:avLst/>
          </a:prstGeom>
          <a:gradFill flip="none" rotWithShape="1">
            <a:gsLst>
              <a:gs pos="0">
                <a:srgbClr val="FBFBFB"/>
              </a:gs>
              <a:gs pos="100000">
                <a:srgbClr val="BEBEBE"/>
              </a:gs>
            </a:gsLst>
            <a:lin ang="5400000" scaled="0"/>
          </a:gra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阿里云</a:t>
            </a:r>
            <a:endParaRPr kumimoji="0" lang="en-US" altLang="zh-CN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物联网平台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8" name="直线箭头连接符 16"/>
          <p:cNvCxnSpPr>
            <a:stCxn id="12" idx="0"/>
            <a:endCxn id="5" idx="2"/>
          </p:cNvCxnSpPr>
          <p:nvPr/>
        </p:nvCxnSpPr>
        <p:spPr>
          <a:xfrm flipV="1">
            <a:off x="5742914" y="5493300"/>
            <a:ext cx="2854501" cy="1319505"/>
          </a:xfrm>
          <a:prstGeom prst="straightConnector1">
            <a:avLst/>
          </a:prstGeom>
          <a:noFill/>
          <a:ln w="44450" cap="flat">
            <a:solidFill>
              <a:srgbClr val="000000"/>
            </a:solidFill>
            <a:prstDash val="dash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直线箭头连接符 90"/>
          <p:cNvCxnSpPr>
            <a:stCxn id="11" idx="0"/>
            <a:endCxn id="5" idx="2"/>
          </p:cNvCxnSpPr>
          <p:nvPr/>
        </p:nvCxnSpPr>
        <p:spPr>
          <a:xfrm flipV="1">
            <a:off x="8396053" y="5493300"/>
            <a:ext cx="201362" cy="1302626"/>
          </a:xfrm>
          <a:prstGeom prst="straightConnector1">
            <a:avLst/>
          </a:prstGeom>
          <a:noFill/>
          <a:ln w="44450" cap="flat">
            <a:solidFill>
              <a:srgbClr val="000000"/>
            </a:solidFill>
            <a:prstDash val="dash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直线箭头连接符 91"/>
          <p:cNvCxnSpPr>
            <a:stCxn id="10" idx="0"/>
            <a:endCxn id="5" idx="2"/>
          </p:cNvCxnSpPr>
          <p:nvPr/>
        </p:nvCxnSpPr>
        <p:spPr>
          <a:xfrm flipH="1" flipV="1">
            <a:off x="8597415" y="5493300"/>
            <a:ext cx="2352334" cy="1302625"/>
          </a:xfrm>
          <a:prstGeom prst="straightConnector1">
            <a:avLst/>
          </a:prstGeom>
          <a:noFill/>
          <a:ln w="44450" cap="flat">
            <a:solidFill>
              <a:srgbClr val="000000"/>
            </a:solidFill>
            <a:prstDash val="dash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直线箭头连接符 95"/>
          <p:cNvCxnSpPr/>
          <p:nvPr/>
        </p:nvCxnSpPr>
        <p:spPr>
          <a:xfrm>
            <a:off x="10943905" y="4052591"/>
            <a:ext cx="1969457" cy="0"/>
          </a:xfrm>
          <a:prstGeom prst="straightConnector1">
            <a:avLst/>
          </a:prstGeom>
          <a:noFill/>
          <a:ln w="44450" cap="flat">
            <a:solidFill>
              <a:srgbClr val="000000"/>
            </a:solidFill>
            <a:prstDash val="dash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直线箭头连接符 103"/>
          <p:cNvCxnSpPr/>
          <p:nvPr/>
        </p:nvCxnSpPr>
        <p:spPr>
          <a:xfrm>
            <a:off x="14393126" y="4521982"/>
            <a:ext cx="748432" cy="858892"/>
          </a:xfrm>
          <a:prstGeom prst="straightConnector1">
            <a:avLst/>
          </a:prstGeom>
          <a:noFill/>
          <a:ln w="44450" cap="flat">
            <a:solidFill>
              <a:srgbClr val="000000"/>
            </a:solidFill>
            <a:prstDash val="dash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直线箭头连接符 104"/>
          <p:cNvCxnSpPr/>
          <p:nvPr/>
        </p:nvCxnSpPr>
        <p:spPr>
          <a:xfrm>
            <a:off x="15703045" y="7063103"/>
            <a:ext cx="0" cy="1346693"/>
          </a:xfrm>
          <a:prstGeom prst="straightConnector1">
            <a:avLst/>
          </a:prstGeom>
          <a:noFill/>
          <a:ln w="44450" cap="flat">
            <a:solidFill>
              <a:srgbClr val="000000"/>
            </a:solidFill>
            <a:prstDash val="dash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直线箭头连接符 105"/>
          <p:cNvCxnSpPr/>
          <p:nvPr/>
        </p:nvCxnSpPr>
        <p:spPr>
          <a:xfrm flipH="1" flipV="1">
            <a:off x="15437896" y="7063103"/>
            <a:ext cx="9788" cy="1232187"/>
          </a:xfrm>
          <a:prstGeom prst="straightConnector1">
            <a:avLst/>
          </a:prstGeom>
          <a:noFill/>
          <a:ln w="44450" cap="flat">
            <a:solidFill>
              <a:srgbClr val="000000"/>
            </a:solidFill>
            <a:prstDash val="dash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直线箭头连接符 107"/>
          <p:cNvCxnSpPr/>
          <p:nvPr/>
        </p:nvCxnSpPr>
        <p:spPr>
          <a:xfrm flipH="1" flipV="1">
            <a:off x="13951036" y="4555415"/>
            <a:ext cx="813300" cy="891730"/>
          </a:xfrm>
          <a:prstGeom prst="straightConnector1">
            <a:avLst/>
          </a:prstGeom>
          <a:noFill/>
          <a:ln w="44450" cap="flat">
            <a:solidFill>
              <a:srgbClr val="000000"/>
            </a:solidFill>
            <a:prstDash val="dash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直线箭头连接符 108"/>
          <p:cNvCxnSpPr/>
          <p:nvPr/>
        </p:nvCxnSpPr>
        <p:spPr>
          <a:xfrm flipH="1">
            <a:off x="10889404" y="4378943"/>
            <a:ext cx="1997780" cy="0"/>
          </a:xfrm>
          <a:prstGeom prst="straightConnector1">
            <a:avLst/>
          </a:prstGeom>
          <a:noFill/>
          <a:ln w="44450" cap="flat">
            <a:solidFill>
              <a:srgbClr val="000000"/>
            </a:solidFill>
            <a:prstDash val="dash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直线箭头连接符 112"/>
          <p:cNvCxnSpPr/>
          <p:nvPr/>
        </p:nvCxnSpPr>
        <p:spPr>
          <a:xfrm flipV="1">
            <a:off x="5615914" y="8607633"/>
            <a:ext cx="0" cy="879210"/>
          </a:xfrm>
          <a:prstGeom prst="straightConnector1">
            <a:avLst/>
          </a:prstGeom>
          <a:noFill/>
          <a:ln w="44450" cap="flat">
            <a:solidFill>
              <a:srgbClr val="000000"/>
            </a:solidFill>
            <a:prstDash val="dash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28" name="图片 2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5191" y="9072677"/>
            <a:ext cx="1215527" cy="996439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9" name="文本框 28"/>
          <p:cNvSpPr txBox="1"/>
          <p:nvPr/>
        </p:nvSpPr>
        <p:spPr>
          <a:xfrm>
            <a:off x="10174110" y="10078853"/>
            <a:ext cx="2257028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defRPr sz="3200"/>
            </a:lvl1pPr>
          </a:lstStyle>
          <a:p>
            <a:r>
              <a:rPr lang="zh-CN" altLang="en-US" sz="2800" dirty="0"/>
              <a:t>违停提醒短信</a:t>
            </a:r>
            <a:endParaRPr lang="zh-CN" altLang="en-US" sz="2800" dirty="0"/>
          </a:p>
        </p:txBody>
      </p:sp>
      <p:sp>
        <p:nvSpPr>
          <p:cNvPr id="30" name="文本框 29"/>
          <p:cNvSpPr txBox="1"/>
          <p:nvPr/>
        </p:nvSpPr>
        <p:spPr>
          <a:xfrm>
            <a:off x="6369419" y="11109387"/>
            <a:ext cx="11118428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实现双</a:t>
            </a:r>
            <a:r>
              <a:rPr lang="zh-CN" altLang="en-US" sz="2800" dirty="0"/>
              <a:t>闭环： </a:t>
            </a:r>
            <a:r>
              <a:rPr lang="en-US" altLang="zh-CN" sz="2800" dirty="0"/>
              <a:t>D-G-D</a:t>
            </a:r>
            <a:r>
              <a:rPr lang="zh-CN" altLang="en-US" sz="2800" dirty="0"/>
              <a:t>（设备</a:t>
            </a:r>
            <a:r>
              <a:rPr lang="en-US" altLang="zh-CN" sz="2800" dirty="0"/>
              <a:t>-</a:t>
            </a:r>
            <a:r>
              <a:rPr lang="zh-CN" altLang="en-US" sz="2800" dirty="0"/>
              <a:t>政府</a:t>
            </a:r>
            <a:r>
              <a:rPr lang="en-US" altLang="zh-CN" sz="2800" dirty="0"/>
              <a:t>-</a:t>
            </a:r>
            <a:r>
              <a:rPr lang="zh-CN" altLang="en-US" sz="2800" dirty="0"/>
              <a:t>设备） ，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D-G-C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（设备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-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政府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-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市民）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1" name="文本框 30"/>
          <p:cNvSpPr txBox="1"/>
          <p:nvPr/>
        </p:nvSpPr>
        <p:spPr>
          <a:xfrm rot="2856027">
            <a:off x="14382704" y="4583646"/>
            <a:ext cx="1195052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defRPr sz="3200"/>
            </a:lvl1pPr>
          </a:lstStyle>
          <a:p>
            <a:r>
              <a:rPr lang="zh-CN" altLang="en-US" sz="2400" dirty="0"/>
              <a:t>事件</a:t>
            </a:r>
            <a:endParaRPr lang="zh-CN" altLang="en-US" sz="2400" dirty="0"/>
          </a:p>
        </p:txBody>
      </p:sp>
      <p:sp>
        <p:nvSpPr>
          <p:cNvPr id="32" name="文本框 31"/>
          <p:cNvSpPr txBox="1"/>
          <p:nvPr/>
        </p:nvSpPr>
        <p:spPr>
          <a:xfrm>
            <a:off x="11712993" y="3519111"/>
            <a:ext cx="718145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defRPr sz="2400"/>
            </a:lvl1pPr>
          </a:lstStyle>
          <a:p>
            <a:r>
              <a:rPr lang="zh-CN" altLang="en-US" dirty="0"/>
              <a:t>视频</a:t>
            </a:r>
            <a:endParaRPr lang="zh-CN" altLang="en-US" dirty="0"/>
          </a:p>
        </p:txBody>
      </p:sp>
      <p:sp>
        <p:nvSpPr>
          <p:cNvPr id="33" name="文本框 32"/>
          <p:cNvSpPr txBox="1"/>
          <p:nvPr/>
        </p:nvSpPr>
        <p:spPr>
          <a:xfrm rot="2990244">
            <a:off x="13477221" y="4910707"/>
            <a:ext cx="1333698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defRPr sz="3200"/>
            </a:lvl1pPr>
          </a:lstStyle>
          <a:p>
            <a:r>
              <a:rPr lang="zh-CN" altLang="en-US" sz="2400" dirty="0"/>
              <a:t>控制指令</a:t>
            </a:r>
            <a:endParaRPr lang="zh-CN" altLang="en-US" sz="2400" dirty="0"/>
          </a:p>
        </p:txBody>
      </p:sp>
      <p:sp>
        <p:nvSpPr>
          <p:cNvPr id="34" name="文本框 33"/>
          <p:cNvSpPr txBox="1"/>
          <p:nvPr/>
        </p:nvSpPr>
        <p:spPr>
          <a:xfrm>
            <a:off x="11500568" y="4491764"/>
            <a:ext cx="1333698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defRPr sz="2400"/>
            </a:lvl1pPr>
          </a:lstStyle>
          <a:p>
            <a:r>
              <a:rPr lang="zh-CN" altLang="en-US" dirty="0"/>
              <a:t>控制指令</a:t>
            </a:r>
            <a:endParaRPr lang="zh-CN" altLang="en-US" dirty="0"/>
          </a:p>
        </p:txBody>
      </p:sp>
      <p:cxnSp>
        <p:nvCxnSpPr>
          <p:cNvPr id="35" name="直线箭头连接符 47"/>
          <p:cNvCxnSpPr>
            <a:endCxn id="28" idx="3"/>
          </p:cNvCxnSpPr>
          <p:nvPr/>
        </p:nvCxnSpPr>
        <p:spPr>
          <a:xfrm flipH="1">
            <a:off x="12040718" y="6989148"/>
            <a:ext cx="2552302" cy="2581749"/>
          </a:xfrm>
          <a:prstGeom prst="straightConnector1">
            <a:avLst/>
          </a:prstGeom>
          <a:noFill/>
          <a:ln w="44450" cap="flat">
            <a:solidFill>
              <a:srgbClr val="000000"/>
            </a:solidFill>
            <a:prstDash val="dash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6" name="文本框 35"/>
          <p:cNvSpPr txBox="1"/>
          <p:nvPr/>
        </p:nvSpPr>
        <p:spPr>
          <a:xfrm>
            <a:off x="15760761" y="7302744"/>
            <a:ext cx="471924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defRPr sz="2400"/>
            </a:lvl1pPr>
          </a:lstStyle>
          <a:p>
            <a:r>
              <a:rPr lang="zh-CN" altLang="en-US" dirty="0"/>
              <a:t>事件</a:t>
            </a:r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 flipH="1">
            <a:off x="15037421" y="6950270"/>
            <a:ext cx="356933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defRPr sz="2400"/>
            </a:lvl1pPr>
          </a:lstStyle>
          <a:p>
            <a:r>
              <a:rPr lang="zh-CN" altLang="en-US" dirty="0"/>
              <a:t>控制指令</a:t>
            </a:r>
            <a:endParaRPr lang="zh-CN" altLang="en-US" dirty="0"/>
          </a:p>
        </p:txBody>
      </p:sp>
      <p:sp>
        <p:nvSpPr>
          <p:cNvPr id="38" name="文本框 37"/>
          <p:cNvSpPr txBox="1"/>
          <p:nvPr/>
        </p:nvSpPr>
        <p:spPr>
          <a:xfrm>
            <a:off x="12786411" y="3369391"/>
            <a:ext cx="2616101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defRPr sz="2800"/>
            </a:lvl1pPr>
          </a:lstStyle>
          <a:p>
            <a:r>
              <a:rPr lang="zh-CN" altLang="en-US" dirty="0"/>
              <a:t>片区城管办公室</a:t>
            </a:r>
            <a:endParaRPr lang="zh-CN" alt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场景七.视频方案（篮球馆和足球馆精彩视频集锦）"/>
          <p:cNvSpPr txBox="1"/>
          <p:nvPr/>
        </p:nvSpPr>
        <p:spPr>
          <a:xfrm>
            <a:off x="772820" y="673671"/>
            <a:ext cx="11088485" cy="117365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z="5800" spc="116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altLang="zh-CN" dirty="0" smtClean="0"/>
              <a:t>AI-BOX</a:t>
            </a:r>
            <a:r>
              <a:rPr lang="zh-CN" altLang="en-US" dirty="0" smtClean="0"/>
              <a:t>典型场景描述</a:t>
            </a:r>
            <a:r>
              <a:rPr lang="en-US" altLang="zh-CN" dirty="0" smtClean="0"/>
              <a:t>---</a:t>
            </a:r>
            <a:r>
              <a:rPr lang="zh-CN" altLang="en-US" dirty="0" smtClean="0"/>
              <a:t>道路管理</a:t>
            </a:r>
            <a:endParaRPr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3214" y="8301125"/>
            <a:ext cx="1226198" cy="1226198"/>
          </a:xfrm>
          <a:prstGeom prst="rect">
            <a:avLst/>
          </a:prstGeom>
        </p:spPr>
      </p:pic>
      <p:cxnSp>
        <p:nvCxnSpPr>
          <p:cNvPr id="9" name="直接箭头连接符 8"/>
          <p:cNvCxnSpPr>
            <a:endCxn id="5" idx="1"/>
          </p:cNvCxnSpPr>
          <p:nvPr/>
        </p:nvCxnSpPr>
        <p:spPr>
          <a:xfrm flipV="1">
            <a:off x="2789679" y="8914224"/>
            <a:ext cx="1983535" cy="3501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文本框 9"/>
          <p:cNvSpPr txBox="1"/>
          <p:nvPr/>
        </p:nvSpPr>
        <p:spPr>
          <a:xfrm>
            <a:off x="2618777" y="9168250"/>
            <a:ext cx="2154437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接入社区、街道消</a:t>
            </a:r>
            <a:endParaRPr kumimoji="0" lang="en-US" altLang="zh-CN" sz="2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控室机房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</p:txBody>
      </p:sp>
      <p:sp>
        <p:nvSpPr>
          <p:cNvPr id="11" name="左大括号 10"/>
          <p:cNvSpPr/>
          <p:nvPr/>
        </p:nvSpPr>
        <p:spPr>
          <a:xfrm>
            <a:off x="6253219" y="7461332"/>
            <a:ext cx="671805" cy="2912785"/>
          </a:xfrm>
          <a:prstGeom prst="leftBrac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212109" y="7019768"/>
            <a:ext cx="1641475" cy="37959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</a:rPr>
              <a:t>违章停车</a:t>
            </a:r>
            <a:endParaRPr kumimoji="0" lang="en-US" altLang="zh-CN" sz="2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出店经营</a:t>
            </a:r>
            <a:endParaRPr kumimoji="0" lang="en-US" altLang="zh-CN" sz="2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占道经营</a:t>
            </a:r>
            <a:endParaRPr kumimoji="0" lang="en-US" altLang="zh-CN" sz="2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</a:rPr>
              <a:t>重点区域监控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</a:rPr>
              <a:t>渣土车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</a:rPr>
              <a:t>……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299" y="5012088"/>
            <a:ext cx="939481" cy="939481"/>
          </a:xfrm>
          <a:prstGeom prst="rect">
            <a:avLst/>
          </a:prstGeom>
        </p:spPr>
      </p:pic>
      <p:cxnSp>
        <p:nvCxnSpPr>
          <p:cNvPr id="25" name="直接箭头连接符 24"/>
          <p:cNvCxnSpPr>
            <a:stCxn id="5" idx="0"/>
            <a:endCxn id="23" idx="2"/>
          </p:cNvCxnSpPr>
          <p:nvPr/>
        </p:nvCxnSpPr>
        <p:spPr>
          <a:xfrm flipV="1">
            <a:off x="5386313" y="5951569"/>
            <a:ext cx="5727" cy="2349556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7" name="文本框 26"/>
          <p:cNvSpPr txBox="1"/>
          <p:nvPr/>
        </p:nvSpPr>
        <p:spPr>
          <a:xfrm>
            <a:off x="3744598" y="7202624"/>
            <a:ext cx="1641476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</a:rPr>
              <a:t>私有隐私协议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</p:txBody>
      </p:sp>
      <p:sp>
        <p:nvSpPr>
          <p:cNvPr id="28" name="左大括号 27"/>
          <p:cNvSpPr/>
          <p:nvPr/>
        </p:nvSpPr>
        <p:spPr>
          <a:xfrm>
            <a:off x="6263563" y="4246219"/>
            <a:ext cx="671805" cy="2471221"/>
          </a:xfrm>
          <a:prstGeom prst="leftBrac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213516" y="3891651"/>
            <a:ext cx="2154436" cy="31803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统一管理</a:t>
            </a:r>
            <a:endParaRPr kumimoji="0" lang="en-US" altLang="zh-CN" sz="2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</a:rPr>
              <a:t>集中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</a:rPr>
              <a:t>调度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远程数据存储查看</a:t>
            </a:r>
            <a:endParaRPr kumimoji="0" lang="en-US" altLang="zh-CN" sz="2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</a:rPr>
              <a:t>数据分析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marL="0" marR="0" indent="0" algn="l" defTabSz="8255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……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8569" y="3303595"/>
            <a:ext cx="778814" cy="778814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406" y="3305489"/>
            <a:ext cx="953280" cy="953280"/>
          </a:xfrm>
          <a:prstGeom prst="rect">
            <a:avLst/>
          </a:prstGeom>
        </p:spPr>
      </p:pic>
      <p:cxnSp>
        <p:nvCxnSpPr>
          <p:cNvPr id="34" name="肘形连接符 33"/>
          <p:cNvCxnSpPr>
            <a:stCxn id="23" idx="0"/>
            <a:endCxn id="32" idx="2"/>
          </p:cNvCxnSpPr>
          <p:nvPr/>
        </p:nvCxnSpPr>
        <p:spPr>
          <a:xfrm rot="16200000" flipV="1">
            <a:off x="4755884" y="4375932"/>
            <a:ext cx="753319" cy="518994"/>
          </a:xfrm>
          <a:prstGeom prst="bentConnector3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肘形连接符 35"/>
          <p:cNvCxnSpPr>
            <a:stCxn id="23" idx="0"/>
            <a:endCxn id="31" idx="2"/>
          </p:cNvCxnSpPr>
          <p:nvPr/>
        </p:nvCxnSpPr>
        <p:spPr>
          <a:xfrm rot="5400000" flipH="1" flipV="1">
            <a:off x="5320169" y="4154281"/>
            <a:ext cx="929679" cy="785936"/>
          </a:xfrm>
          <a:prstGeom prst="bentConnector3">
            <a:avLst>
              <a:gd name="adj1" fmla="val 41971"/>
            </a:avLst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8356" y="5067076"/>
            <a:ext cx="939481" cy="939481"/>
          </a:xfrm>
          <a:prstGeom prst="rect">
            <a:avLst/>
          </a:prstGeom>
        </p:spPr>
      </p:pic>
      <p:cxnSp>
        <p:nvCxnSpPr>
          <p:cNvPr id="42" name="直接箭头连接符 41"/>
          <p:cNvCxnSpPr>
            <a:stCxn id="23" idx="1"/>
          </p:cNvCxnSpPr>
          <p:nvPr/>
        </p:nvCxnSpPr>
        <p:spPr>
          <a:xfrm flipH="1" flipV="1">
            <a:off x="2789679" y="5481828"/>
            <a:ext cx="2132620" cy="1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5" name="文本框 44"/>
          <p:cNvSpPr txBox="1"/>
          <p:nvPr/>
        </p:nvSpPr>
        <p:spPr>
          <a:xfrm>
            <a:off x="3079933" y="5596188"/>
            <a:ext cx="1641476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消息上报城管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679470" y="4547130"/>
            <a:ext cx="615553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城管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346" y="8388590"/>
            <a:ext cx="1167067" cy="1167067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4744806" y="2671503"/>
            <a:ext cx="1384995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通知违法人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203178" y="6094928"/>
            <a:ext cx="1641476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sym typeface="Helvetica Light"/>
              </a:rPr>
              <a:t>判断是否出警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</p:txBody>
      </p:sp>
      <p:pic>
        <p:nvPicPr>
          <p:cNvPr id="35" name="15s">
            <a:hlinkClick r:id="" action="ppaction://media"/>
          </p:cNvPr>
          <p:cNvPicPr>
            <a:picLocks noChangeAspect="1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403491" y="3628796"/>
            <a:ext cx="12242533" cy="688642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场景七.视频方案（篮球馆和足球馆精彩视频集锦）"/>
          <p:cNvSpPr txBox="1"/>
          <p:nvPr/>
        </p:nvSpPr>
        <p:spPr>
          <a:xfrm>
            <a:off x="7825740" y="253154"/>
            <a:ext cx="4654608" cy="10813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z="5800" spc="116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其他典型场景</a:t>
            </a:r>
            <a:endParaRPr dirty="0"/>
          </a:p>
        </p:txBody>
      </p:sp>
      <p:cxnSp>
        <p:nvCxnSpPr>
          <p:cNvPr id="5" name="直线连接符 28"/>
          <p:cNvCxnSpPr/>
          <p:nvPr/>
        </p:nvCxnSpPr>
        <p:spPr>
          <a:xfrm flipV="1">
            <a:off x="528470" y="7353024"/>
            <a:ext cx="22522030" cy="102984"/>
          </a:xfrm>
          <a:prstGeom prst="line">
            <a:avLst/>
          </a:prstGeom>
          <a:noFill/>
          <a:ln w="2540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" name="直线连接符 29"/>
          <p:cNvCxnSpPr/>
          <p:nvPr/>
        </p:nvCxnSpPr>
        <p:spPr>
          <a:xfrm>
            <a:off x="10698480" y="1771650"/>
            <a:ext cx="0" cy="11944350"/>
          </a:xfrm>
          <a:prstGeom prst="line">
            <a:avLst/>
          </a:prstGeom>
          <a:noFill/>
          <a:ln w="2540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" name="文本框 6"/>
          <p:cNvSpPr txBox="1"/>
          <p:nvPr/>
        </p:nvSpPr>
        <p:spPr>
          <a:xfrm>
            <a:off x="9322939" y="1831483"/>
            <a:ext cx="10461865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功能说明：针对绿牌、蓝牌进行车牌识别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747222" y="2342933"/>
            <a:ext cx="8391559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性能指标：绿牌准确率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96%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，蓝牌准确率 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98%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139725" y="2867096"/>
            <a:ext cx="3962400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	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应用项目：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1" name="大标题为页面顶部居左上位置     微软雅黑 Bold 40pt"/>
          <p:cNvSpPr txBox="1"/>
          <p:nvPr/>
        </p:nvSpPr>
        <p:spPr>
          <a:xfrm>
            <a:off x="3019184" y="1297927"/>
            <a:ext cx="6024378" cy="73840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/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000">
                <a:solidFill>
                  <a:srgbClr val="FFFFFF"/>
                </a:solidFill>
              </a:defRPr>
            </a:lvl1pPr>
          </a:lstStyle>
          <a:p>
            <a:pPr marL="0" marR="0" lvl="0" indent="0" algn="l" defTabSz="127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生产环节记件算法</a:t>
            </a:r>
            <a:endParaRPr kumimoji="0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90370" y="1850563"/>
            <a:ext cx="7335370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功能说明：利用深度学习对生产环节进行计量计件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-213646" y="2403879"/>
            <a:ext cx="5656985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性能指标：准确率 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91.62%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444340" y="8152675"/>
            <a:ext cx="10461865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功能说明：对室内人体进行检测并跟踪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605273" y="8772587"/>
            <a:ext cx="1032280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  性能指标：准确率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94.31%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43222" y="9411677"/>
            <a:ext cx="3962400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	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应用项目：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8" name="大标题为页面顶部居左上位置     微软雅黑 Bold 40pt"/>
          <p:cNvSpPr txBox="1"/>
          <p:nvPr/>
        </p:nvSpPr>
        <p:spPr>
          <a:xfrm>
            <a:off x="3734004" y="7379083"/>
            <a:ext cx="12454378" cy="81177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/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000">
                <a:solidFill>
                  <a:srgbClr val="FFFFFF"/>
                </a:solidFill>
              </a:defRPr>
            </a:lvl1pPr>
          </a:lstStyle>
          <a:p>
            <a:pPr marL="0" marR="0" lvl="0" indent="0" algn="l" defTabSz="127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重点区域占用算法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25530" y="8020008"/>
            <a:ext cx="7252673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功能说明：对划定的重点区域检测是否存在汽车、非机动车、存储箱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859001" y="13305631"/>
            <a:ext cx="4041837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微软雅黑" panose="020B0503020204020204" charset="-122"/>
              </a:rPr>
              <a:t>社区项目、小镇管委会项目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  <a:sym typeface="微软雅黑" panose="020B050302020402020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4886243" y="13307691"/>
            <a:ext cx="4041837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小镇管委会、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明厨亮</a:t>
            </a: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灶等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  <a:sym typeface="微软雅黑" panose="020B050302020402020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82240" y="3011581"/>
            <a:ext cx="6742934" cy="3830306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76" y="3006376"/>
            <a:ext cx="6744146" cy="4016962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96951" y="9411678"/>
            <a:ext cx="6930081" cy="3893954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9259" y="9408722"/>
            <a:ext cx="6985353" cy="3929261"/>
          </a:xfrm>
          <a:prstGeom prst="rect">
            <a:avLst/>
          </a:prstGeom>
        </p:spPr>
      </p:pic>
      <p:sp>
        <p:nvSpPr>
          <p:cNvPr id="26" name="大标题为页面顶部居左上位置     微软雅黑 Bold 40pt"/>
          <p:cNvSpPr txBox="1"/>
          <p:nvPr/>
        </p:nvSpPr>
        <p:spPr>
          <a:xfrm>
            <a:off x="15241154" y="1264540"/>
            <a:ext cx="6024378" cy="73840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/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000">
                <a:solidFill>
                  <a:srgbClr val="FFFFFF"/>
                </a:solidFill>
              </a:defRPr>
            </a:lvl1pPr>
          </a:lstStyle>
          <a:p>
            <a:pPr marL="0" marR="0" lvl="0" indent="0" algn="l" defTabSz="127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车牌车型</a:t>
            </a:r>
            <a:endParaRPr kumimoji="0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7" name="大标题为页面顶部居左上位置     微软雅黑 Bold 40pt"/>
          <p:cNvSpPr txBox="1"/>
          <p:nvPr/>
        </p:nvSpPr>
        <p:spPr>
          <a:xfrm>
            <a:off x="14951773" y="7357506"/>
            <a:ext cx="12454378" cy="81177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/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000">
                <a:solidFill>
                  <a:srgbClr val="FFFFFF"/>
                </a:solidFill>
              </a:defRPr>
            </a:lvl1pPr>
          </a:lstStyle>
          <a:p>
            <a:pPr marL="0" marR="0" lvl="0" indent="0" algn="l" defTabSz="127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室内人体检测跟踪算法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174405" y="7035113"/>
            <a:ext cx="4041837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微软雅黑" panose="020B0503020204020204" charset="-122"/>
              </a:rPr>
              <a:t>工厂、工业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  <a:sym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4853572" y="6887230"/>
            <a:ext cx="4041837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微软雅黑" panose="020B0503020204020204" charset="-122"/>
              </a:rPr>
              <a:t>停车场、道路管理等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  <a:sym typeface="微软雅黑" panose="020B0503020204020204" charset="-122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场景七.视频方案（篮球馆和足球馆精彩视频集锦）"/>
          <p:cNvSpPr txBox="1"/>
          <p:nvPr/>
        </p:nvSpPr>
        <p:spPr>
          <a:xfrm>
            <a:off x="772820" y="719837"/>
            <a:ext cx="7402091" cy="10813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z="5800" spc="116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altLang="zh-CN" dirty="0" smtClean="0"/>
              <a:t>AI-BOX</a:t>
            </a:r>
            <a:r>
              <a:rPr lang="zh-CN" altLang="en-US" dirty="0" smtClean="0"/>
              <a:t>产品</a:t>
            </a:r>
            <a:r>
              <a:rPr lang="en-US" altLang="zh-CN" dirty="0" smtClean="0"/>
              <a:t>POC</a:t>
            </a:r>
            <a:r>
              <a:rPr lang="zh-CN" altLang="en-US" dirty="0" smtClean="0"/>
              <a:t>套装</a:t>
            </a:r>
            <a:endParaRPr dirty="0"/>
          </a:p>
        </p:txBody>
      </p:sp>
      <p:sp>
        <p:nvSpPr>
          <p:cNvPr id="6" name="文本框 5"/>
          <p:cNvSpPr txBox="1"/>
          <p:nvPr/>
        </p:nvSpPr>
        <p:spPr>
          <a:xfrm>
            <a:off x="1050205" y="2348936"/>
            <a:ext cx="23489304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lvl="0" algn="l">
              <a:defRPr/>
            </a:pPr>
            <a:r>
              <a:rPr kumimoji="0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口述不如</a:t>
            </a: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PPT</a:t>
            </a:r>
            <a:r>
              <a:rPr kumimoji="0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，</a:t>
            </a: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PPT</a:t>
            </a:r>
            <a:r>
              <a:rPr kumimoji="0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不如视频，视频不如直接让客户现场看效果；产品提供演示套装，开箱即用，</a:t>
            </a: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0</a:t>
            </a:r>
            <a:r>
              <a:rPr kumimoji="0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基础</a:t>
            </a: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15</a:t>
            </a:r>
            <a:r>
              <a:rPr kumimoji="0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分钟搭建演示环境，直接看到算法效果。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151" y="3384024"/>
            <a:ext cx="6840000" cy="461955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70629" y="3328996"/>
            <a:ext cx="6679612" cy="443080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151" y="8535962"/>
            <a:ext cx="6807550" cy="4483747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0727" y="8450695"/>
            <a:ext cx="6993291" cy="4654279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70629" y="8450696"/>
            <a:ext cx="6679612" cy="446966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6761" y="3376038"/>
            <a:ext cx="6947257" cy="4336727"/>
          </a:xfrm>
          <a:prstGeom prst="rect">
            <a:avLst/>
          </a:prstGeom>
        </p:spPr>
      </p:pic>
      <p:sp>
        <p:nvSpPr>
          <p:cNvPr id="13" name="右箭头 12"/>
          <p:cNvSpPr/>
          <p:nvPr/>
        </p:nvSpPr>
        <p:spPr>
          <a:xfrm>
            <a:off x="8297063" y="5488158"/>
            <a:ext cx="437678" cy="712104"/>
          </a:xfrm>
          <a:prstGeom prst="rightArrow">
            <a:avLst/>
          </a:prstGeom>
          <a:solidFill>
            <a:srgbClr val="00B0F0"/>
          </a:solidFill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4" name="右箭头 13"/>
          <p:cNvSpPr/>
          <p:nvPr/>
        </p:nvSpPr>
        <p:spPr>
          <a:xfrm>
            <a:off x="16218484" y="5295114"/>
            <a:ext cx="437678" cy="712104"/>
          </a:xfrm>
          <a:prstGeom prst="rightArrow">
            <a:avLst/>
          </a:prstGeom>
          <a:solidFill>
            <a:srgbClr val="00B0F0"/>
          </a:solidFill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5" name="右箭头 14"/>
          <p:cNvSpPr/>
          <p:nvPr/>
        </p:nvSpPr>
        <p:spPr>
          <a:xfrm>
            <a:off x="8172167" y="10329477"/>
            <a:ext cx="437678" cy="712104"/>
          </a:xfrm>
          <a:prstGeom prst="rightArrow">
            <a:avLst/>
          </a:prstGeom>
          <a:solidFill>
            <a:srgbClr val="00B0F0"/>
          </a:solidFill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6" name="右箭头 15"/>
          <p:cNvSpPr/>
          <p:nvPr/>
        </p:nvSpPr>
        <p:spPr>
          <a:xfrm>
            <a:off x="16218484" y="10329477"/>
            <a:ext cx="437678" cy="712104"/>
          </a:xfrm>
          <a:prstGeom prst="rightArrow">
            <a:avLst/>
          </a:prstGeom>
          <a:solidFill>
            <a:srgbClr val="00B0F0"/>
          </a:solidFill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场景七.视频方案（篮球馆和足球馆精彩视频集锦）"/>
          <p:cNvSpPr txBox="1"/>
          <p:nvPr/>
        </p:nvSpPr>
        <p:spPr>
          <a:xfrm>
            <a:off x="772820" y="719837"/>
            <a:ext cx="9733242" cy="10813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z="5800" spc="116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altLang="zh-CN" dirty="0" err="1" smtClean="0"/>
              <a:t>AI-BOX+LinkVisual</a:t>
            </a:r>
            <a:r>
              <a:rPr lang="zh-CN" altLang="en-US" dirty="0" smtClean="0"/>
              <a:t>产品架构</a:t>
            </a:r>
            <a:endParaRPr dirty="0"/>
          </a:p>
        </p:txBody>
      </p:sp>
      <p:sp>
        <p:nvSpPr>
          <p:cNvPr id="4" name="矩形 3"/>
          <p:cNvSpPr/>
          <p:nvPr/>
        </p:nvSpPr>
        <p:spPr>
          <a:xfrm>
            <a:off x="0" y="5732528"/>
            <a:ext cx="24384000" cy="70504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327212" y="5732527"/>
            <a:ext cx="10982959" cy="7050411"/>
          </a:xfrm>
          <a:prstGeom prst="rect">
            <a:avLst/>
          </a:prstGeom>
          <a:solidFill>
            <a:srgbClr val="0070C0">
              <a:alpha val="70980"/>
            </a:srgbClr>
          </a:solidFill>
          <a:ln w="38100">
            <a:solidFill>
              <a:srgbClr val="FF0000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b="1"/>
          </a:p>
        </p:txBody>
      </p:sp>
      <p:sp>
        <p:nvSpPr>
          <p:cNvPr id="6" name="矩形 5"/>
          <p:cNvSpPr/>
          <p:nvPr/>
        </p:nvSpPr>
        <p:spPr>
          <a:xfrm>
            <a:off x="3513820" y="6773215"/>
            <a:ext cx="5231947" cy="46101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b="1"/>
          </a:p>
        </p:txBody>
      </p:sp>
      <p:sp>
        <p:nvSpPr>
          <p:cNvPr id="7" name="矩形 6"/>
          <p:cNvSpPr/>
          <p:nvPr/>
        </p:nvSpPr>
        <p:spPr>
          <a:xfrm>
            <a:off x="8879756" y="6773215"/>
            <a:ext cx="5131835" cy="46101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b="1"/>
          </a:p>
        </p:txBody>
      </p:sp>
      <p:sp>
        <p:nvSpPr>
          <p:cNvPr id="8" name="矩形 7"/>
          <p:cNvSpPr/>
          <p:nvPr/>
        </p:nvSpPr>
        <p:spPr>
          <a:xfrm>
            <a:off x="3444583" y="5949210"/>
            <a:ext cx="10471653" cy="52322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kumimoji="1" lang="en-US" altLang="zh-CN" sz="2800" b="1" dirty="0" smtClean="0">
                <a:solidFill>
                  <a:schemeClr val="bg1"/>
                </a:solidFill>
              </a:rPr>
              <a:t>AI-BOX</a:t>
            </a:r>
            <a:r>
              <a:rPr kumimoji="1" lang="zh-CN" altLang="en-US" sz="2800" b="1" dirty="0" smtClean="0">
                <a:solidFill>
                  <a:schemeClr val="bg1"/>
                </a:solidFill>
              </a:rPr>
              <a:t>（小型化本地智能边缘）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86731" y="5728760"/>
            <a:ext cx="2503093" cy="4740187"/>
          </a:xfrm>
          <a:prstGeom prst="rect">
            <a:avLst/>
          </a:prstGeom>
          <a:solidFill>
            <a:srgbClr val="0070C0">
              <a:alpha val="7098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b="1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0239" y="8478471"/>
            <a:ext cx="773722" cy="773722"/>
          </a:xfrm>
          <a:prstGeom prst="rect">
            <a:avLst/>
          </a:prstGeom>
        </p:spPr>
      </p:pic>
      <p:pic>
        <p:nvPicPr>
          <p:cNvPr id="11" name="1.png" descr="1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04341" y="7523821"/>
            <a:ext cx="685518" cy="6178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2" h="21589" extrusionOk="0">
                <a:moveTo>
                  <a:pt x="11588" y="2"/>
                </a:moveTo>
                <a:cubicBezTo>
                  <a:pt x="10937" y="-9"/>
                  <a:pt x="10306" y="33"/>
                  <a:pt x="9336" y="115"/>
                </a:cubicBezTo>
                <a:cubicBezTo>
                  <a:pt x="4725" y="505"/>
                  <a:pt x="1878" y="1372"/>
                  <a:pt x="564" y="2800"/>
                </a:cubicBezTo>
                <a:cubicBezTo>
                  <a:pt x="4" y="3407"/>
                  <a:pt x="-58" y="3741"/>
                  <a:pt x="37" y="5503"/>
                </a:cubicBezTo>
                <a:cubicBezTo>
                  <a:pt x="104" y="6754"/>
                  <a:pt x="171" y="7030"/>
                  <a:pt x="479" y="7478"/>
                </a:cubicBezTo>
                <a:cubicBezTo>
                  <a:pt x="676" y="7765"/>
                  <a:pt x="836" y="8165"/>
                  <a:pt x="836" y="8367"/>
                </a:cubicBezTo>
                <a:cubicBezTo>
                  <a:pt x="836" y="8568"/>
                  <a:pt x="993" y="8967"/>
                  <a:pt x="1184" y="9255"/>
                </a:cubicBezTo>
                <a:cubicBezTo>
                  <a:pt x="1375" y="9543"/>
                  <a:pt x="1524" y="9936"/>
                  <a:pt x="1524" y="10125"/>
                </a:cubicBezTo>
                <a:cubicBezTo>
                  <a:pt x="1524" y="10854"/>
                  <a:pt x="2248" y="14463"/>
                  <a:pt x="2519" y="15087"/>
                </a:cubicBezTo>
                <a:cubicBezTo>
                  <a:pt x="2675" y="15448"/>
                  <a:pt x="3071" y="16006"/>
                  <a:pt x="3394" y="16325"/>
                </a:cubicBezTo>
                <a:cubicBezTo>
                  <a:pt x="3718" y="16644"/>
                  <a:pt x="4194" y="17311"/>
                  <a:pt x="4457" y="17809"/>
                </a:cubicBezTo>
                <a:cubicBezTo>
                  <a:pt x="5345" y="19498"/>
                  <a:pt x="7074" y="20858"/>
                  <a:pt x="8987" y="21372"/>
                </a:cubicBezTo>
                <a:cubicBezTo>
                  <a:pt x="9530" y="21518"/>
                  <a:pt x="10266" y="21588"/>
                  <a:pt x="11010" y="21590"/>
                </a:cubicBezTo>
                <a:cubicBezTo>
                  <a:pt x="11754" y="21591"/>
                  <a:pt x="12501" y="21526"/>
                  <a:pt x="13050" y="21382"/>
                </a:cubicBezTo>
                <a:cubicBezTo>
                  <a:pt x="14895" y="20899"/>
                  <a:pt x="16722" y="19382"/>
                  <a:pt x="17640" y="17573"/>
                </a:cubicBezTo>
                <a:cubicBezTo>
                  <a:pt x="17885" y="17091"/>
                  <a:pt x="18250" y="16578"/>
                  <a:pt x="18456" y="16429"/>
                </a:cubicBezTo>
                <a:cubicBezTo>
                  <a:pt x="18943" y="16077"/>
                  <a:pt x="19144" y="15804"/>
                  <a:pt x="19459" y="15049"/>
                </a:cubicBezTo>
                <a:cubicBezTo>
                  <a:pt x="19737" y="14385"/>
                  <a:pt x="20094" y="12297"/>
                  <a:pt x="20292" y="10210"/>
                </a:cubicBezTo>
                <a:cubicBezTo>
                  <a:pt x="20371" y="9380"/>
                  <a:pt x="20501" y="8814"/>
                  <a:pt x="20649" y="8631"/>
                </a:cubicBezTo>
                <a:cubicBezTo>
                  <a:pt x="20777" y="8475"/>
                  <a:pt x="20890" y="8151"/>
                  <a:pt x="20904" y="7913"/>
                </a:cubicBezTo>
                <a:cubicBezTo>
                  <a:pt x="20919" y="7676"/>
                  <a:pt x="21068" y="7237"/>
                  <a:pt x="21236" y="6940"/>
                </a:cubicBezTo>
                <a:cubicBezTo>
                  <a:pt x="21502" y="6469"/>
                  <a:pt x="21542" y="6182"/>
                  <a:pt x="21542" y="4718"/>
                </a:cubicBezTo>
                <a:lnTo>
                  <a:pt x="21542" y="3036"/>
                </a:lnTo>
                <a:lnTo>
                  <a:pt x="21057" y="2535"/>
                </a:lnTo>
                <a:cubicBezTo>
                  <a:pt x="19930" y="1353"/>
                  <a:pt x="17689" y="609"/>
                  <a:pt x="13951" y="191"/>
                </a:cubicBezTo>
                <a:cubicBezTo>
                  <a:pt x="12913" y="75"/>
                  <a:pt x="12239" y="13"/>
                  <a:pt x="11588" y="2"/>
                </a:cubicBezTo>
                <a:close/>
              </a:path>
            </a:pathLst>
          </a:custGeom>
          <a:ln w="12700">
            <a:miter lim="400000"/>
            <a:headEnd/>
            <a:tailEnd/>
          </a:ln>
        </p:spPr>
      </p:pic>
      <p:pic>
        <p:nvPicPr>
          <p:cNvPr id="12" name="2.png" descr="2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04341" y="6540097"/>
            <a:ext cx="685650" cy="6508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36" h="21581" extrusionOk="0">
                <a:moveTo>
                  <a:pt x="18089" y="1"/>
                </a:moveTo>
                <a:cubicBezTo>
                  <a:pt x="14899" y="22"/>
                  <a:pt x="2410" y="4680"/>
                  <a:pt x="2197" y="5929"/>
                </a:cubicBezTo>
                <a:cubicBezTo>
                  <a:pt x="1946" y="7396"/>
                  <a:pt x="4325" y="9867"/>
                  <a:pt x="5993" y="9867"/>
                </a:cubicBezTo>
                <a:cubicBezTo>
                  <a:pt x="7655" y="9867"/>
                  <a:pt x="9233" y="11485"/>
                  <a:pt x="8224" y="12154"/>
                </a:cubicBezTo>
                <a:cubicBezTo>
                  <a:pt x="7870" y="12389"/>
                  <a:pt x="7584" y="13162"/>
                  <a:pt x="7584" y="13876"/>
                </a:cubicBezTo>
                <a:cubicBezTo>
                  <a:pt x="7584" y="15623"/>
                  <a:pt x="5771" y="16309"/>
                  <a:pt x="4823" y="14917"/>
                </a:cubicBezTo>
                <a:cubicBezTo>
                  <a:pt x="3848" y="13485"/>
                  <a:pt x="1494" y="13512"/>
                  <a:pt x="463" y="14971"/>
                </a:cubicBezTo>
                <a:cubicBezTo>
                  <a:pt x="293" y="15211"/>
                  <a:pt x="133" y="15616"/>
                  <a:pt x="0" y="16110"/>
                </a:cubicBezTo>
                <a:cubicBezTo>
                  <a:pt x="16" y="16201"/>
                  <a:pt x="34" y="16286"/>
                  <a:pt x="51" y="16361"/>
                </a:cubicBezTo>
                <a:cubicBezTo>
                  <a:pt x="53" y="16373"/>
                  <a:pt x="56" y="16376"/>
                  <a:pt x="59" y="16388"/>
                </a:cubicBezTo>
                <a:cubicBezTo>
                  <a:pt x="73" y="16449"/>
                  <a:pt x="86" y="16510"/>
                  <a:pt x="101" y="16558"/>
                </a:cubicBezTo>
                <a:cubicBezTo>
                  <a:pt x="108" y="16579"/>
                  <a:pt x="120" y="16594"/>
                  <a:pt x="126" y="16612"/>
                </a:cubicBezTo>
                <a:cubicBezTo>
                  <a:pt x="139" y="16646"/>
                  <a:pt x="147" y="16677"/>
                  <a:pt x="160" y="16702"/>
                </a:cubicBezTo>
                <a:cubicBezTo>
                  <a:pt x="180" y="16739"/>
                  <a:pt x="198" y="16769"/>
                  <a:pt x="219" y="16782"/>
                </a:cubicBezTo>
                <a:cubicBezTo>
                  <a:pt x="261" y="16810"/>
                  <a:pt x="305" y="16851"/>
                  <a:pt x="345" y="16899"/>
                </a:cubicBezTo>
                <a:cubicBezTo>
                  <a:pt x="425" y="16995"/>
                  <a:pt x="499" y="17125"/>
                  <a:pt x="564" y="17285"/>
                </a:cubicBezTo>
                <a:cubicBezTo>
                  <a:pt x="597" y="17364"/>
                  <a:pt x="629" y="17453"/>
                  <a:pt x="657" y="17545"/>
                </a:cubicBezTo>
                <a:cubicBezTo>
                  <a:pt x="684" y="17637"/>
                  <a:pt x="710" y="17732"/>
                  <a:pt x="732" y="17832"/>
                </a:cubicBezTo>
                <a:cubicBezTo>
                  <a:pt x="777" y="18032"/>
                  <a:pt x="808" y="18249"/>
                  <a:pt x="825" y="18469"/>
                </a:cubicBezTo>
                <a:cubicBezTo>
                  <a:pt x="833" y="18578"/>
                  <a:pt x="833" y="18681"/>
                  <a:pt x="833" y="18792"/>
                </a:cubicBezTo>
                <a:cubicBezTo>
                  <a:pt x="833" y="19106"/>
                  <a:pt x="853" y="19371"/>
                  <a:pt x="901" y="19581"/>
                </a:cubicBezTo>
                <a:cubicBezTo>
                  <a:pt x="937" y="19739"/>
                  <a:pt x="990" y="19869"/>
                  <a:pt x="1061" y="19975"/>
                </a:cubicBezTo>
                <a:cubicBezTo>
                  <a:pt x="1084" y="20011"/>
                  <a:pt x="1108" y="20044"/>
                  <a:pt x="1136" y="20074"/>
                </a:cubicBezTo>
                <a:cubicBezTo>
                  <a:pt x="1164" y="20105"/>
                  <a:pt x="1197" y="20129"/>
                  <a:pt x="1229" y="20155"/>
                </a:cubicBezTo>
                <a:cubicBezTo>
                  <a:pt x="1262" y="20181"/>
                  <a:pt x="1293" y="20205"/>
                  <a:pt x="1330" y="20227"/>
                </a:cubicBezTo>
                <a:cubicBezTo>
                  <a:pt x="1555" y="20354"/>
                  <a:pt x="1876" y="20406"/>
                  <a:pt x="2306" y="20406"/>
                </a:cubicBezTo>
                <a:cubicBezTo>
                  <a:pt x="2508" y="20406"/>
                  <a:pt x="2710" y="20378"/>
                  <a:pt x="2904" y="20325"/>
                </a:cubicBezTo>
                <a:cubicBezTo>
                  <a:pt x="3098" y="20273"/>
                  <a:pt x="3285" y="20195"/>
                  <a:pt x="3451" y="20101"/>
                </a:cubicBezTo>
                <a:cubicBezTo>
                  <a:pt x="3618" y="20007"/>
                  <a:pt x="3762" y="19893"/>
                  <a:pt x="3880" y="19769"/>
                </a:cubicBezTo>
                <a:cubicBezTo>
                  <a:pt x="3999" y="19646"/>
                  <a:pt x="4091" y="19516"/>
                  <a:pt x="4141" y="19375"/>
                </a:cubicBezTo>
                <a:cubicBezTo>
                  <a:pt x="4159" y="19326"/>
                  <a:pt x="4178" y="19275"/>
                  <a:pt x="4200" y="19231"/>
                </a:cubicBezTo>
                <a:cubicBezTo>
                  <a:pt x="4266" y="19097"/>
                  <a:pt x="4349" y="18987"/>
                  <a:pt x="4453" y="18890"/>
                </a:cubicBezTo>
                <a:cubicBezTo>
                  <a:pt x="4487" y="18858"/>
                  <a:pt x="4524" y="18829"/>
                  <a:pt x="4562" y="18800"/>
                </a:cubicBezTo>
                <a:cubicBezTo>
                  <a:pt x="5058" y="18434"/>
                  <a:pt x="5841" y="18396"/>
                  <a:pt x="6591" y="18630"/>
                </a:cubicBezTo>
                <a:cubicBezTo>
                  <a:pt x="7168" y="18810"/>
                  <a:pt x="7725" y="19149"/>
                  <a:pt x="8114" y="19617"/>
                </a:cubicBezTo>
                <a:cubicBezTo>
                  <a:pt x="8192" y="19710"/>
                  <a:pt x="8270" y="19809"/>
                  <a:pt x="8333" y="19913"/>
                </a:cubicBezTo>
                <a:cubicBezTo>
                  <a:pt x="8396" y="20017"/>
                  <a:pt x="8447" y="20122"/>
                  <a:pt x="8493" y="20236"/>
                </a:cubicBezTo>
                <a:cubicBezTo>
                  <a:pt x="8529" y="20325"/>
                  <a:pt x="8566" y="20408"/>
                  <a:pt x="8602" y="20487"/>
                </a:cubicBezTo>
                <a:cubicBezTo>
                  <a:pt x="8620" y="20525"/>
                  <a:pt x="8643" y="20558"/>
                  <a:pt x="8661" y="20594"/>
                </a:cubicBezTo>
                <a:cubicBezTo>
                  <a:pt x="8685" y="20641"/>
                  <a:pt x="8704" y="20695"/>
                  <a:pt x="8729" y="20738"/>
                </a:cubicBezTo>
                <a:cubicBezTo>
                  <a:pt x="8744" y="20764"/>
                  <a:pt x="8763" y="20785"/>
                  <a:pt x="8779" y="20810"/>
                </a:cubicBezTo>
                <a:cubicBezTo>
                  <a:pt x="8809" y="20855"/>
                  <a:pt x="8838" y="20894"/>
                  <a:pt x="8872" y="20935"/>
                </a:cubicBezTo>
                <a:cubicBezTo>
                  <a:pt x="8890" y="20957"/>
                  <a:pt x="8911" y="20977"/>
                  <a:pt x="8931" y="20998"/>
                </a:cubicBezTo>
                <a:cubicBezTo>
                  <a:pt x="8967" y="21037"/>
                  <a:pt x="9006" y="21080"/>
                  <a:pt x="9048" y="21115"/>
                </a:cubicBezTo>
                <a:cubicBezTo>
                  <a:pt x="9070" y="21132"/>
                  <a:pt x="9093" y="21152"/>
                  <a:pt x="9116" y="21168"/>
                </a:cubicBezTo>
                <a:cubicBezTo>
                  <a:pt x="9164" y="21203"/>
                  <a:pt x="9211" y="21236"/>
                  <a:pt x="9267" y="21267"/>
                </a:cubicBezTo>
                <a:cubicBezTo>
                  <a:pt x="9291" y="21280"/>
                  <a:pt x="9318" y="21291"/>
                  <a:pt x="9343" y="21303"/>
                </a:cubicBezTo>
                <a:cubicBezTo>
                  <a:pt x="9408" y="21334"/>
                  <a:pt x="9476" y="21357"/>
                  <a:pt x="9554" y="21384"/>
                </a:cubicBezTo>
                <a:cubicBezTo>
                  <a:pt x="9578" y="21392"/>
                  <a:pt x="9604" y="21403"/>
                  <a:pt x="9629" y="21411"/>
                </a:cubicBezTo>
                <a:cubicBezTo>
                  <a:pt x="9735" y="21444"/>
                  <a:pt x="9852" y="21474"/>
                  <a:pt x="9983" y="21500"/>
                </a:cubicBezTo>
                <a:cubicBezTo>
                  <a:pt x="10120" y="21528"/>
                  <a:pt x="10268" y="21560"/>
                  <a:pt x="10437" y="21581"/>
                </a:cubicBezTo>
                <a:cubicBezTo>
                  <a:pt x="11515" y="21412"/>
                  <a:pt x="11604" y="21036"/>
                  <a:pt x="11641" y="20236"/>
                </a:cubicBezTo>
                <a:cubicBezTo>
                  <a:pt x="11679" y="19421"/>
                  <a:pt x="11855" y="17124"/>
                  <a:pt x="12037" y="15132"/>
                </a:cubicBezTo>
                <a:lnTo>
                  <a:pt x="12365" y="11508"/>
                </a:lnTo>
                <a:lnTo>
                  <a:pt x="15706" y="11185"/>
                </a:lnTo>
                <a:cubicBezTo>
                  <a:pt x="20115" y="10751"/>
                  <a:pt x="20867" y="9969"/>
                  <a:pt x="21237" y="5409"/>
                </a:cubicBezTo>
                <a:cubicBezTo>
                  <a:pt x="21600" y="923"/>
                  <a:pt x="21051" y="-19"/>
                  <a:pt x="18089" y="1"/>
                </a:cubicBezTo>
                <a:close/>
              </a:path>
            </a:pathLst>
          </a:custGeom>
          <a:ln w="12700">
            <a:miter lim="400000"/>
            <a:headEnd/>
            <a:tailEnd/>
          </a:ln>
        </p:spPr>
      </p:pic>
      <p:sp>
        <p:nvSpPr>
          <p:cNvPr id="13" name="矩形 12"/>
          <p:cNvSpPr/>
          <p:nvPr/>
        </p:nvSpPr>
        <p:spPr>
          <a:xfrm>
            <a:off x="176350" y="5801770"/>
            <a:ext cx="2361176" cy="52322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</a:rPr>
              <a:t>图像采集设备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6731" y="10663648"/>
            <a:ext cx="2503093" cy="2110033"/>
          </a:xfrm>
          <a:prstGeom prst="rect">
            <a:avLst/>
          </a:prstGeom>
          <a:solidFill>
            <a:srgbClr val="0070C0">
              <a:alpha val="7098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b="1"/>
          </a:p>
        </p:txBody>
      </p:sp>
      <p:sp>
        <p:nvSpPr>
          <p:cNvPr id="15" name="矩形 14"/>
          <p:cNvSpPr/>
          <p:nvPr/>
        </p:nvSpPr>
        <p:spPr>
          <a:xfrm>
            <a:off x="138202" y="10625528"/>
            <a:ext cx="2361176" cy="52322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zh-CN" sz="2800" b="1" dirty="0" err="1" smtClean="0">
                <a:solidFill>
                  <a:schemeClr val="bg1"/>
                </a:solidFill>
              </a:rPr>
              <a:t>IoT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场景设备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239" y="11148748"/>
            <a:ext cx="729620" cy="72962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990" y="12059004"/>
            <a:ext cx="609600" cy="6096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239" y="9593363"/>
            <a:ext cx="713969" cy="671971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15563461" y="5732528"/>
            <a:ext cx="6942662" cy="7041153"/>
          </a:xfrm>
          <a:prstGeom prst="rect">
            <a:avLst/>
          </a:prstGeom>
          <a:solidFill>
            <a:srgbClr val="FFFFFF"/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b="1"/>
          </a:p>
        </p:txBody>
      </p:sp>
      <p:sp>
        <p:nvSpPr>
          <p:cNvPr id="20" name="矩形 19"/>
          <p:cNvSpPr/>
          <p:nvPr/>
        </p:nvSpPr>
        <p:spPr>
          <a:xfrm>
            <a:off x="23046612" y="5732528"/>
            <a:ext cx="1156995" cy="3519666"/>
          </a:xfrm>
          <a:prstGeom prst="rect">
            <a:avLst/>
          </a:prstGeom>
          <a:solidFill>
            <a:srgbClr val="0070C0">
              <a:alpha val="7098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kumimoji="1" lang="zh-CN" altLang="en-US" sz="3600" b="1" dirty="0" smtClean="0"/>
              <a:t>客户</a:t>
            </a:r>
            <a:r>
              <a:rPr kumimoji="1" lang="en-US" altLang="zh-CN" sz="3600" b="1" dirty="0" smtClean="0"/>
              <a:t>SAAS</a:t>
            </a:r>
            <a:r>
              <a:rPr kumimoji="1" lang="zh-CN" altLang="en-US" sz="3600" b="1" dirty="0" smtClean="0"/>
              <a:t>应用</a:t>
            </a:r>
            <a:endParaRPr kumimoji="1" lang="zh-CN" altLang="en-US" sz="3600" b="1" dirty="0"/>
          </a:p>
        </p:txBody>
      </p:sp>
      <p:sp>
        <p:nvSpPr>
          <p:cNvPr id="21" name="矩形 20"/>
          <p:cNvSpPr/>
          <p:nvPr/>
        </p:nvSpPr>
        <p:spPr>
          <a:xfrm>
            <a:off x="4560341" y="6865512"/>
            <a:ext cx="3024473" cy="46166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zh-CN" altLang="en-US" sz="2400" b="1" dirty="0" smtClean="0">
                <a:solidFill>
                  <a:schemeClr val="tx1"/>
                </a:solidFill>
              </a:rPr>
              <a:t>连接与设备管理</a:t>
            </a:r>
            <a:endParaRPr lang="zh-CN" altLang="en-US" sz="2400" b="1" dirty="0">
              <a:solidFill>
                <a:schemeClr val="tx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9863658" y="6865512"/>
            <a:ext cx="3024473" cy="46166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zh-CN" altLang="en-US" sz="2400" b="1" dirty="0" smtClean="0">
                <a:solidFill>
                  <a:schemeClr val="tx1"/>
                </a:solidFill>
              </a:rPr>
              <a:t>算法容器</a:t>
            </a:r>
            <a:endParaRPr lang="zh-CN" altLang="en-US" sz="2400" b="1" dirty="0">
              <a:solidFill>
                <a:schemeClr val="tx1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3046612" y="9355414"/>
            <a:ext cx="1156995" cy="3418267"/>
          </a:xfrm>
          <a:prstGeom prst="rect">
            <a:avLst/>
          </a:prstGeom>
          <a:solidFill>
            <a:srgbClr val="0070C0">
              <a:alpha val="7098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kumimoji="1" lang="zh-CN" altLang="en-US" sz="3600" b="1" dirty="0" smtClean="0"/>
              <a:t>物联网业务平台</a:t>
            </a:r>
            <a:endParaRPr kumimoji="1" lang="zh-CN" altLang="en-US" sz="3600" b="1" dirty="0"/>
          </a:p>
        </p:txBody>
      </p:sp>
      <p:sp>
        <p:nvSpPr>
          <p:cNvPr id="24" name="矩形 23"/>
          <p:cNvSpPr/>
          <p:nvPr/>
        </p:nvSpPr>
        <p:spPr>
          <a:xfrm>
            <a:off x="3760922" y="7549565"/>
            <a:ext cx="1286917" cy="2546157"/>
          </a:xfrm>
          <a:prstGeom prst="rect">
            <a:avLst/>
          </a:prstGeom>
          <a:solidFill>
            <a:srgbClr val="0070C0">
              <a:alpha val="70980"/>
            </a:srgbClr>
          </a:solidFill>
          <a:ln w="38100">
            <a:noFill/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latin typeface="微软雅黑" panose="020B0503020204020204" charset="-122"/>
                <a:ea typeface="微软雅黑" panose="020B0503020204020204" charset="-122"/>
              </a:rPr>
              <a:t>设备连接与协议适配</a:t>
            </a:r>
            <a:endParaRPr kumimoji="1" lang="zh-CN" altLang="en-US" sz="24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502411" y="7549565"/>
            <a:ext cx="1286917" cy="2546157"/>
          </a:xfrm>
          <a:prstGeom prst="rect">
            <a:avLst/>
          </a:prstGeom>
          <a:solidFill>
            <a:srgbClr val="0070C0">
              <a:alpha val="70980"/>
            </a:srgbClr>
          </a:solidFill>
          <a:ln w="38100">
            <a:noFill/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latin typeface="微软雅黑" panose="020B0503020204020204" charset="-122"/>
                <a:ea typeface="微软雅黑" panose="020B0503020204020204" charset="-122"/>
              </a:rPr>
              <a:t>设备统一管理</a:t>
            </a:r>
            <a:endParaRPr kumimoji="1" lang="zh-CN" altLang="en-US" sz="24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760327" y="10328006"/>
            <a:ext cx="4743532" cy="843529"/>
          </a:xfrm>
          <a:prstGeom prst="rect">
            <a:avLst/>
          </a:prstGeom>
          <a:solidFill>
            <a:srgbClr val="0070C0">
              <a:alpha val="70980"/>
            </a:srgbClr>
          </a:solidFill>
          <a:ln w="38100">
            <a:noFill/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latin typeface="微软雅黑" panose="020B0503020204020204" charset="-122"/>
                <a:ea typeface="微软雅黑" panose="020B0503020204020204" charset="-122"/>
              </a:rPr>
              <a:t>数据安全</a:t>
            </a:r>
            <a:endParaRPr kumimoji="1" lang="zh-CN" altLang="en-US" sz="24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7" name="菱形 26"/>
          <p:cNvSpPr/>
          <p:nvPr/>
        </p:nvSpPr>
        <p:spPr>
          <a:xfrm>
            <a:off x="9979149" y="8343262"/>
            <a:ext cx="2855167" cy="1182013"/>
          </a:xfrm>
          <a:prstGeom prst="diamond">
            <a:avLst/>
          </a:prstGeom>
          <a:solidFill>
            <a:schemeClr val="accent2">
              <a:lumMod val="40000"/>
              <a:lumOff val="60000"/>
              <a:alpha val="24706"/>
            </a:schemeClr>
          </a:solidFill>
          <a:ln w="12700" cap="flat">
            <a:noFill/>
            <a:miter lim="400000"/>
          </a:ln>
          <a:effectLst>
            <a:innerShdw blurRad="1206500" dist="2540000" dir="21540000">
              <a:prstClr val="black">
                <a:alpha val="73000"/>
              </a:prstClr>
            </a:inn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1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8" name="菱形 27"/>
          <p:cNvSpPr/>
          <p:nvPr/>
        </p:nvSpPr>
        <p:spPr>
          <a:xfrm>
            <a:off x="9979149" y="7983879"/>
            <a:ext cx="2855167" cy="1182013"/>
          </a:xfrm>
          <a:prstGeom prst="diamond">
            <a:avLst/>
          </a:prstGeom>
          <a:solidFill>
            <a:srgbClr val="FFC000">
              <a:alpha val="24706"/>
            </a:srgbClr>
          </a:solidFill>
          <a:ln w="12700" cap="flat">
            <a:noFill/>
            <a:miter lim="400000"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1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9" name="菱形 28"/>
          <p:cNvSpPr/>
          <p:nvPr/>
        </p:nvSpPr>
        <p:spPr>
          <a:xfrm>
            <a:off x="10011099" y="7683552"/>
            <a:ext cx="2855167" cy="1182013"/>
          </a:xfrm>
          <a:prstGeom prst="diamond">
            <a:avLst/>
          </a:prstGeom>
          <a:solidFill>
            <a:srgbClr val="0099FF">
              <a:alpha val="24706"/>
            </a:srgbClr>
          </a:solidFill>
          <a:ln w="12700" cap="flat">
            <a:noFill/>
            <a:miter lim="400000"/>
          </a:ln>
          <a:effectLst>
            <a:innerShdw blurRad="1206500" dist="2540000" dir="21540000">
              <a:prstClr val="black">
                <a:alpha val="73000"/>
              </a:prstClr>
            </a:inn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1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3159624" y="7592253"/>
            <a:ext cx="587475" cy="3539395"/>
          </a:xfrm>
          <a:prstGeom prst="rect">
            <a:avLst/>
          </a:prstGeom>
          <a:solidFill>
            <a:srgbClr val="0070C0">
              <a:alpha val="70980"/>
            </a:srgbClr>
          </a:solidFill>
          <a:ln w="38100">
            <a:noFill/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latin typeface="微软雅黑" panose="020B0503020204020204" charset="-122"/>
                <a:ea typeface="微软雅黑" panose="020B0503020204020204" charset="-122"/>
              </a:rPr>
              <a:t>算法、软件保护</a:t>
            </a:r>
            <a:endParaRPr kumimoji="1" lang="zh-CN" altLang="en-US" sz="24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9146318" y="7592253"/>
            <a:ext cx="587475" cy="3556495"/>
          </a:xfrm>
          <a:prstGeom prst="rect">
            <a:avLst/>
          </a:prstGeom>
          <a:solidFill>
            <a:srgbClr val="0070C0">
              <a:alpha val="70980"/>
            </a:srgbClr>
          </a:solidFill>
          <a:ln w="38100">
            <a:noFill/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latin typeface="微软雅黑" panose="020B0503020204020204" charset="-122"/>
                <a:ea typeface="微软雅黑" panose="020B0503020204020204" charset="-122"/>
              </a:rPr>
              <a:t>硬件加速</a:t>
            </a:r>
            <a:endParaRPr kumimoji="1" lang="zh-CN" altLang="en-US" sz="24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0056750" y="10663648"/>
            <a:ext cx="2745610" cy="468000"/>
          </a:xfrm>
          <a:prstGeom prst="rect">
            <a:avLst/>
          </a:prstGeom>
          <a:solidFill>
            <a:srgbClr val="0070C0">
              <a:alpha val="70980"/>
            </a:srgbClr>
          </a:solidFill>
          <a:ln w="38100">
            <a:noFill/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latin typeface="微软雅黑" panose="020B0503020204020204" charset="-122"/>
                <a:ea typeface="微软雅黑" panose="020B0503020204020204" charset="-122"/>
              </a:rPr>
              <a:t>标准服务</a:t>
            </a:r>
            <a:endParaRPr kumimoji="1" lang="zh-CN" altLang="en-US" sz="24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0059101" y="10045256"/>
            <a:ext cx="2745610" cy="468000"/>
          </a:xfrm>
          <a:prstGeom prst="rect">
            <a:avLst/>
          </a:prstGeom>
          <a:solidFill>
            <a:srgbClr val="0070C0">
              <a:alpha val="70980"/>
            </a:srgbClr>
          </a:solidFill>
          <a:ln w="38100">
            <a:noFill/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latin typeface="微软雅黑" panose="020B0503020204020204" charset="-122"/>
                <a:ea typeface="微软雅黑" panose="020B0503020204020204" charset="-122"/>
              </a:rPr>
              <a:t>算力调度</a:t>
            </a:r>
            <a:endParaRPr kumimoji="1" lang="zh-CN" altLang="en-US" sz="24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9880937" y="9541408"/>
            <a:ext cx="3024473" cy="46166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zh-CN" sz="2400" b="1" dirty="0" smtClean="0">
                <a:solidFill>
                  <a:srgbClr val="0099FF"/>
                </a:solidFill>
              </a:rPr>
              <a:t>AI</a:t>
            </a:r>
            <a:r>
              <a:rPr lang="zh-CN" altLang="en-US" sz="2400" b="1" dirty="0" smtClean="0">
                <a:solidFill>
                  <a:srgbClr val="0099FF"/>
                </a:solidFill>
              </a:rPr>
              <a:t>算法</a:t>
            </a:r>
            <a:endParaRPr lang="zh-CN" altLang="en-US" sz="2400" b="1" dirty="0">
              <a:solidFill>
                <a:srgbClr val="0099FF"/>
              </a:solidFill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7166471" y="7549565"/>
            <a:ext cx="1286917" cy="2546157"/>
          </a:xfrm>
          <a:prstGeom prst="rect">
            <a:avLst/>
          </a:prstGeom>
          <a:solidFill>
            <a:srgbClr val="0070C0">
              <a:alpha val="70980"/>
            </a:srgbClr>
          </a:solidFill>
          <a:ln w="38100">
            <a:noFill/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latin typeface="微软雅黑" panose="020B0503020204020204" charset="-122"/>
                <a:ea typeface="微软雅黑" panose="020B0503020204020204" charset="-122"/>
              </a:rPr>
              <a:t>本地服务</a:t>
            </a:r>
            <a:endParaRPr kumimoji="1" lang="en-US" altLang="zh-CN" sz="2400" b="1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kumimoji="1" lang="zh-CN" altLang="en-US" sz="2400" b="1" dirty="0">
                <a:latin typeface="微软雅黑" panose="020B0503020204020204" charset="-122"/>
                <a:ea typeface="微软雅黑" panose="020B0503020204020204" charset="-122"/>
              </a:rPr>
              <a:t>联动</a:t>
            </a:r>
            <a:endParaRPr kumimoji="1" lang="zh-CN" altLang="en-US" sz="24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6164479" y="5945489"/>
            <a:ext cx="5740626" cy="52322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zh-CN" altLang="en-US" sz="2800" b="1" dirty="0" smtClean="0">
                <a:solidFill>
                  <a:srgbClr val="0099FF"/>
                </a:solidFill>
              </a:rPr>
              <a:t>云端服务</a:t>
            </a:r>
            <a:endParaRPr lang="zh-CN" altLang="en-US" sz="2800" b="1" dirty="0">
              <a:solidFill>
                <a:srgbClr val="0099FF"/>
              </a:solidFill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15969877" y="6711917"/>
            <a:ext cx="6236980" cy="2283420"/>
          </a:xfrm>
          <a:prstGeom prst="rect">
            <a:avLst/>
          </a:prstGeom>
          <a:solidFill>
            <a:srgbClr val="0070C0">
              <a:alpha val="70980"/>
            </a:srgbClr>
          </a:solidFill>
          <a:ln w="38100">
            <a:noFill/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16574355" y="6988329"/>
            <a:ext cx="897998" cy="17978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solidFill>
                  <a:srgbClr val="0099FF"/>
                </a:solidFill>
                <a:latin typeface="微软雅黑" panose="020B0503020204020204" charset="-122"/>
                <a:ea typeface="微软雅黑" panose="020B0503020204020204" charset="-122"/>
              </a:rPr>
              <a:t>设备连接管理</a:t>
            </a:r>
            <a:endParaRPr kumimoji="1" lang="zh-CN" altLang="en-US" sz="2400" b="1" dirty="0">
              <a:solidFill>
                <a:srgbClr val="0099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8003233" y="6990597"/>
            <a:ext cx="897998" cy="17978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solidFill>
                  <a:srgbClr val="0099FF"/>
                </a:solidFill>
                <a:latin typeface="微软雅黑" panose="020B0503020204020204" charset="-122"/>
                <a:ea typeface="微软雅黑" panose="020B0503020204020204" charset="-122"/>
              </a:rPr>
              <a:t>数据转发</a:t>
            </a:r>
            <a:endParaRPr kumimoji="1" lang="zh-CN" altLang="en-US" sz="2400" b="1" dirty="0">
              <a:solidFill>
                <a:srgbClr val="0099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19464354" y="6990597"/>
            <a:ext cx="897998" cy="17978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solidFill>
                  <a:srgbClr val="0099FF"/>
                </a:solidFill>
                <a:latin typeface="微软雅黑" panose="020B0503020204020204" charset="-122"/>
                <a:ea typeface="微软雅黑" panose="020B0503020204020204" charset="-122"/>
              </a:rPr>
              <a:t>数据存储</a:t>
            </a:r>
            <a:endParaRPr kumimoji="1" lang="zh-CN" altLang="en-US" sz="2400" b="1" dirty="0">
              <a:solidFill>
                <a:srgbClr val="0099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20863948" y="6982624"/>
            <a:ext cx="897998" cy="17978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solidFill>
                  <a:srgbClr val="0099FF"/>
                </a:solidFill>
                <a:latin typeface="微软雅黑" panose="020B0503020204020204" charset="-122"/>
                <a:ea typeface="微软雅黑" panose="020B0503020204020204" charset="-122"/>
              </a:rPr>
              <a:t>标准应用</a:t>
            </a:r>
            <a:endParaRPr kumimoji="1" lang="zh-CN" altLang="en-US" sz="2400" b="1" dirty="0">
              <a:solidFill>
                <a:srgbClr val="0099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15964880" y="9093658"/>
            <a:ext cx="6236980" cy="2289690"/>
          </a:xfrm>
          <a:prstGeom prst="rect">
            <a:avLst/>
          </a:prstGeom>
          <a:solidFill>
            <a:srgbClr val="0070C0">
              <a:alpha val="70980"/>
            </a:srgbClr>
          </a:solidFill>
          <a:ln w="38100">
            <a:noFill/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16574355" y="9321472"/>
            <a:ext cx="897998" cy="17978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solidFill>
                  <a:srgbClr val="0099FF"/>
                </a:solidFill>
                <a:latin typeface="微软雅黑" panose="020B0503020204020204" charset="-122"/>
                <a:ea typeface="微软雅黑" panose="020B0503020204020204" charset="-122"/>
              </a:rPr>
              <a:t>算法市场</a:t>
            </a:r>
            <a:endParaRPr kumimoji="1" lang="zh-CN" altLang="en-US" sz="2400" b="1" dirty="0">
              <a:solidFill>
                <a:srgbClr val="0099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20937223" y="9327503"/>
            <a:ext cx="897998" cy="17978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solidFill>
                  <a:srgbClr val="0099FF"/>
                </a:solidFill>
                <a:latin typeface="微软雅黑" panose="020B0503020204020204" charset="-122"/>
                <a:ea typeface="微软雅黑" panose="020B0503020204020204" charset="-122"/>
              </a:rPr>
              <a:t>图片标准</a:t>
            </a:r>
            <a:endParaRPr kumimoji="1" lang="zh-CN" altLang="en-US" sz="2400" b="1" dirty="0">
              <a:solidFill>
                <a:srgbClr val="0099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19464354" y="9330511"/>
            <a:ext cx="897998" cy="17978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solidFill>
                  <a:srgbClr val="0099FF"/>
                </a:solidFill>
                <a:latin typeface="微软雅黑" panose="020B0503020204020204" charset="-122"/>
                <a:ea typeface="微软雅黑" panose="020B0503020204020204" charset="-122"/>
              </a:rPr>
              <a:t>算法训练</a:t>
            </a:r>
            <a:endParaRPr kumimoji="1" lang="zh-CN" altLang="en-US" sz="2400" b="1" dirty="0">
              <a:solidFill>
                <a:srgbClr val="0099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18012842" y="9333777"/>
            <a:ext cx="897998" cy="17978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solidFill>
                  <a:srgbClr val="0099FF"/>
                </a:solidFill>
                <a:latin typeface="微软雅黑" panose="020B0503020204020204" charset="-122"/>
                <a:ea typeface="微软雅黑" panose="020B0503020204020204" charset="-122"/>
              </a:rPr>
              <a:t>算法配置与</a:t>
            </a:r>
            <a:endParaRPr kumimoji="1" lang="en-US" altLang="zh-CN" sz="2400" b="1" dirty="0" smtClean="0">
              <a:solidFill>
                <a:srgbClr val="0099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kumimoji="1" lang="zh-CN" altLang="en-US" sz="2400" b="1" dirty="0" smtClean="0">
                <a:solidFill>
                  <a:srgbClr val="0099FF"/>
                </a:solidFill>
                <a:latin typeface="微软雅黑" panose="020B0503020204020204" charset="-122"/>
                <a:ea typeface="微软雅黑" panose="020B0503020204020204" charset="-122"/>
              </a:rPr>
              <a:t>下发</a:t>
            </a:r>
            <a:endParaRPr kumimoji="1" lang="zh-CN" altLang="en-US" sz="2400" b="1" dirty="0">
              <a:solidFill>
                <a:srgbClr val="0099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15735002" y="11615631"/>
            <a:ext cx="1022509" cy="95410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zh-CN" altLang="en-US" sz="2800" b="1" dirty="0" smtClean="0">
                <a:solidFill>
                  <a:srgbClr val="0099FF"/>
                </a:solidFill>
              </a:rPr>
              <a:t>云端服务</a:t>
            </a:r>
            <a:endParaRPr lang="zh-CN" altLang="en-US" sz="2800" b="1" dirty="0">
              <a:solidFill>
                <a:srgbClr val="0099FF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3666543" y="11605183"/>
            <a:ext cx="1022509" cy="95410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</a:rPr>
              <a:t>硬件生态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55" name="右箭头 54"/>
          <p:cNvSpPr/>
          <p:nvPr/>
        </p:nvSpPr>
        <p:spPr>
          <a:xfrm>
            <a:off x="14523624" y="7739535"/>
            <a:ext cx="866385" cy="553033"/>
          </a:xfrm>
          <a:prstGeom prst="rightArrow">
            <a:avLst/>
          </a:prstGeom>
          <a:blipFill rotWithShape="1">
            <a:blip r:embed="rId7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1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14102387" y="6634679"/>
            <a:ext cx="15523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8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数据上云</a:t>
            </a:r>
            <a:endParaRPr kumimoji="1" lang="en-US" altLang="zh-CN" sz="1800" b="1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zh-CN" altLang="en-US" sz="18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私有协议</a:t>
            </a:r>
            <a:endParaRPr kumimoji="1" lang="zh-CN" altLang="en-US" sz="18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7" name="右箭头 56"/>
          <p:cNvSpPr/>
          <p:nvPr/>
        </p:nvSpPr>
        <p:spPr>
          <a:xfrm rot="10800000">
            <a:off x="14471298" y="10378224"/>
            <a:ext cx="866385" cy="553033"/>
          </a:xfrm>
          <a:prstGeom prst="rightArrow">
            <a:avLst/>
          </a:prstGeom>
          <a:blipFill rotWithShape="1">
            <a:blip r:embed="rId7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1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22488264" y="8324218"/>
            <a:ext cx="56659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8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标准服务</a:t>
            </a:r>
            <a:endParaRPr kumimoji="1" lang="zh-CN" altLang="en-US" sz="18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9" name="右箭头 58"/>
          <p:cNvSpPr/>
          <p:nvPr/>
        </p:nvSpPr>
        <p:spPr>
          <a:xfrm>
            <a:off x="5109878" y="8236585"/>
            <a:ext cx="354563" cy="1182013"/>
          </a:xfrm>
          <a:prstGeom prst="rightArrow">
            <a:avLst/>
          </a:prstGeom>
          <a:blipFill rotWithShape="1">
            <a:blip r:embed="rId7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1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0" name="右箭头 59"/>
          <p:cNvSpPr/>
          <p:nvPr/>
        </p:nvSpPr>
        <p:spPr>
          <a:xfrm>
            <a:off x="6830146" y="8237417"/>
            <a:ext cx="354563" cy="1182013"/>
          </a:xfrm>
          <a:prstGeom prst="rightArrow">
            <a:avLst/>
          </a:prstGeom>
          <a:blipFill rotWithShape="1">
            <a:blip r:embed="rId7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1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1" name="右箭头 60"/>
          <p:cNvSpPr/>
          <p:nvPr/>
        </p:nvSpPr>
        <p:spPr>
          <a:xfrm rot="10800000">
            <a:off x="17546997" y="9652483"/>
            <a:ext cx="360096" cy="1182013"/>
          </a:xfrm>
          <a:prstGeom prst="rightArrow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1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2" name="右箭头 61"/>
          <p:cNvSpPr/>
          <p:nvPr/>
        </p:nvSpPr>
        <p:spPr>
          <a:xfrm rot="10800000">
            <a:off x="18946591" y="9652484"/>
            <a:ext cx="360096" cy="1182013"/>
          </a:xfrm>
          <a:prstGeom prst="rightArrow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1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3" name="右箭头 62"/>
          <p:cNvSpPr/>
          <p:nvPr/>
        </p:nvSpPr>
        <p:spPr>
          <a:xfrm rot="10800000">
            <a:off x="20442475" y="9674328"/>
            <a:ext cx="360096" cy="1182013"/>
          </a:xfrm>
          <a:prstGeom prst="rightArrow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1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2545915" y="7577870"/>
            <a:ext cx="685516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8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标准协议</a:t>
            </a:r>
            <a:endParaRPr kumimoji="1" lang="en-US" altLang="zh-CN" sz="1800" b="1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kumimoji="1" lang="en-US" altLang="zh-CN" sz="1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kumimoji="1" lang="en-US" altLang="zh-CN" sz="1800" b="1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kumimoji="1" lang="en-US" altLang="zh-CN" sz="1800" b="1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zh-CN" altLang="en-US" sz="18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利旧接入</a:t>
            </a:r>
            <a:endParaRPr kumimoji="1" lang="zh-CN" altLang="en-US" sz="18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6" name="数据是一种自然资源，比土地和水更重要"/>
          <p:cNvSpPr/>
          <p:nvPr/>
        </p:nvSpPr>
        <p:spPr>
          <a:xfrm>
            <a:off x="780981" y="2143138"/>
            <a:ext cx="22678914" cy="1292660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spAutoFit/>
          </a:bodyPr>
          <a:lstStyle>
            <a:lvl1pPr algn="l" defTabSz="584200">
              <a:defRPr sz="4000">
                <a:solidFill>
                  <a:srgbClr val="535353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sz="3600" dirty="0" smtClean="0">
                <a:solidFill>
                  <a:schemeClr val="tx1"/>
                </a:solidFill>
              </a:rPr>
              <a:t>我们要解决客户什么问题？我们怎么做出和传统厂商的差别价值，短板在哪长板在哪？我们能创造的价值方向又是什么？</a:t>
            </a:r>
            <a:endParaRPr sz="3600" dirty="0">
              <a:solidFill>
                <a:schemeClr val="tx1"/>
              </a:solidFill>
            </a:endParaRPr>
          </a:p>
        </p:txBody>
      </p:sp>
      <p:sp>
        <p:nvSpPr>
          <p:cNvPr id="67" name="数据是一种自然资源，比土地和水更重要"/>
          <p:cNvSpPr/>
          <p:nvPr/>
        </p:nvSpPr>
        <p:spPr>
          <a:xfrm>
            <a:off x="780981" y="3491781"/>
            <a:ext cx="22678914" cy="1846657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spAutoFit/>
          </a:bodyPr>
          <a:lstStyle>
            <a:lvl1pPr algn="l" defTabSz="584200">
              <a:defRPr sz="4000">
                <a:solidFill>
                  <a:srgbClr val="535353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pPr marL="571500" indent="-571500">
              <a:buFont typeface="Wingdings" panose="05000000000000000000" pitchFamily="2" charset="2"/>
              <a:buChar char="n"/>
            </a:pPr>
            <a:r>
              <a:rPr lang="zh-CN" altLang="en-US" sz="3600" dirty="0" smtClean="0">
                <a:solidFill>
                  <a:srgbClr val="FF0000"/>
                </a:solidFill>
              </a:rPr>
              <a:t>窄</a:t>
            </a:r>
            <a:r>
              <a:rPr lang="zh-CN" altLang="en-US" sz="3600" dirty="0" smtClean="0">
                <a:solidFill>
                  <a:schemeClr val="tx1"/>
                </a:solidFill>
              </a:rPr>
              <a:t>：希望</a:t>
            </a:r>
            <a:r>
              <a:rPr lang="en-US" altLang="zh-CN" sz="3600" dirty="0" smtClean="0">
                <a:solidFill>
                  <a:schemeClr val="tx1"/>
                </a:solidFill>
              </a:rPr>
              <a:t>AI</a:t>
            </a:r>
            <a:r>
              <a:rPr lang="zh-CN" altLang="en-US" sz="3600" dirty="0" smtClean="0">
                <a:solidFill>
                  <a:schemeClr val="tx1"/>
                </a:solidFill>
              </a:rPr>
              <a:t>可以创造价值，但是上行难上云难；</a:t>
            </a:r>
            <a:endParaRPr lang="en-US" altLang="zh-CN" sz="3600" dirty="0" smtClean="0">
              <a:solidFill>
                <a:schemeClr val="tx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n"/>
            </a:pPr>
            <a:r>
              <a:rPr lang="zh-CN" altLang="en-US" sz="3600" dirty="0" smtClean="0">
                <a:solidFill>
                  <a:srgbClr val="FF0000"/>
                </a:solidFill>
              </a:rPr>
              <a:t>贵</a:t>
            </a:r>
            <a:r>
              <a:rPr lang="zh-CN" altLang="en-US" sz="3600" dirty="0" smtClean="0">
                <a:solidFill>
                  <a:schemeClr val="tx1"/>
                </a:solidFill>
              </a:rPr>
              <a:t>：碎片场景已有存量终端设备，更换要花很多钱；</a:t>
            </a:r>
            <a:endParaRPr lang="en-US" altLang="zh-CN" sz="3600" dirty="0" smtClean="0">
              <a:solidFill>
                <a:schemeClr val="tx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n"/>
            </a:pPr>
            <a:r>
              <a:rPr lang="zh-CN" altLang="en-US" sz="3600" dirty="0" smtClean="0">
                <a:solidFill>
                  <a:srgbClr val="FF0000"/>
                </a:solidFill>
              </a:rPr>
              <a:t>累</a:t>
            </a:r>
            <a:r>
              <a:rPr lang="zh-CN" altLang="en-US" sz="3600" dirty="0" smtClean="0">
                <a:solidFill>
                  <a:schemeClr val="tx1"/>
                </a:solidFill>
              </a:rPr>
              <a:t>：事后想升级，想调优只能人工跑现场；</a:t>
            </a:r>
            <a:endParaRPr sz="3600" dirty="0">
              <a:solidFill>
                <a:schemeClr val="tx1"/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11805911" y="3813017"/>
            <a:ext cx="12413861" cy="949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4400" b="1" dirty="0" smtClean="0">
                <a:solidFill>
                  <a:schemeClr val="tx1"/>
                </a:solidFill>
              </a:rPr>
              <a:t>产品</a:t>
            </a:r>
            <a:r>
              <a:rPr kumimoji="1" lang="zh-CN" altLang="en-US" sz="4400" b="1" dirty="0">
                <a:solidFill>
                  <a:schemeClr val="tx1"/>
                </a:solidFill>
              </a:rPr>
              <a:t>原则：</a:t>
            </a:r>
            <a:r>
              <a:rPr kumimoji="1" lang="zh-CN" altLang="en-US" sz="4400" b="1" dirty="0" smtClean="0">
                <a:solidFill>
                  <a:schemeClr val="tx1"/>
                </a:solidFill>
              </a:rPr>
              <a:t>贴近本地，</a:t>
            </a:r>
            <a:r>
              <a:rPr kumimoji="1" lang="zh-CN" altLang="en-US" sz="4400" b="1" dirty="0">
                <a:solidFill>
                  <a:schemeClr val="tx1"/>
                </a:solidFill>
              </a:rPr>
              <a:t>小型化</a:t>
            </a:r>
            <a:r>
              <a:rPr kumimoji="1" lang="zh-CN" altLang="en-US" sz="4400" b="1" dirty="0" smtClean="0">
                <a:solidFill>
                  <a:schemeClr val="tx1"/>
                </a:solidFill>
              </a:rPr>
              <a:t>，可升级</a:t>
            </a:r>
            <a:endParaRPr kumimoji="1" lang="zh-CN" altLang="en-US" sz="4400" b="1" dirty="0">
              <a:solidFill>
                <a:schemeClr val="tx1"/>
              </a:solidFill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4935278" y="11771991"/>
            <a:ext cx="2073600" cy="7392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solidFill>
                  <a:srgbClr val="0099FF"/>
                </a:solidFill>
                <a:latin typeface="微软雅黑" panose="020B0503020204020204" charset="-122"/>
                <a:ea typeface="微软雅黑" panose="020B0503020204020204" charset="-122"/>
              </a:rPr>
              <a:t>算法应用</a:t>
            </a:r>
            <a:endParaRPr kumimoji="1" lang="zh-CN" altLang="en-US" sz="2400" b="1" dirty="0">
              <a:solidFill>
                <a:srgbClr val="0099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7255104" y="11771991"/>
            <a:ext cx="2073064" cy="7392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solidFill>
                  <a:srgbClr val="0099FF"/>
                </a:solidFill>
                <a:latin typeface="微软雅黑" panose="020B0503020204020204" charset="-122"/>
                <a:ea typeface="微软雅黑" panose="020B0503020204020204" charset="-122"/>
              </a:rPr>
              <a:t>本地设备管理</a:t>
            </a:r>
            <a:endParaRPr kumimoji="1" lang="zh-CN" altLang="en-US" sz="2400" b="1" dirty="0">
              <a:solidFill>
                <a:srgbClr val="0099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9553946" y="11774164"/>
            <a:ext cx="2073064" cy="7392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solidFill>
                  <a:srgbClr val="0099FF"/>
                </a:solidFill>
                <a:latin typeface="微软雅黑" panose="020B0503020204020204" charset="-122"/>
                <a:ea typeface="微软雅黑" panose="020B0503020204020204" charset="-122"/>
              </a:rPr>
              <a:t>本地服务</a:t>
            </a:r>
            <a:r>
              <a:rPr kumimoji="1" lang="en-US" altLang="zh-CN" sz="2400" b="1" dirty="0" smtClean="0">
                <a:solidFill>
                  <a:srgbClr val="0099FF"/>
                </a:solidFill>
                <a:latin typeface="微软雅黑" panose="020B0503020204020204" charset="-122"/>
                <a:ea typeface="微软雅黑" panose="020B0503020204020204" charset="-122"/>
              </a:rPr>
              <a:t>API</a:t>
            </a:r>
            <a:endParaRPr kumimoji="1" lang="zh-CN" altLang="en-US" sz="2400" b="1" dirty="0">
              <a:solidFill>
                <a:srgbClr val="0099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11852788" y="11777932"/>
            <a:ext cx="2073064" cy="7392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solidFill>
                  <a:srgbClr val="0099FF"/>
                </a:solidFill>
                <a:latin typeface="微软雅黑" panose="020B0503020204020204" charset="-122"/>
                <a:ea typeface="微软雅黑" panose="020B0503020204020204" charset="-122"/>
              </a:rPr>
              <a:t>本地设备连接</a:t>
            </a:r>
            <a:endParaRPr kumimoji="1" lang="zh-CN" altLang="en-US" sz="2400" b="1" dirty="0">
              <a:solidFill>
                <a:srgbClr val="0099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16897901" y="11728940"/>
            <a:ext cx="1531635" cy="790616"/>
          </a:xfrm>
          <a:prstGeom prst="rect">
            <a:avLst/>
          </a:prstGeom>
          <a:solidFill>
            <a:srgbClr val="0070C0">
              <a:alpha val="70980"/>
            </a:srgbClr>
          </a:solidFill>
          <a:ln w="38100">
            <a:noFill/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latin typeface="微软雅黑" panose="020B0503020204020204" charset="-122"/>
                <a:ea typeface="微软雅黑" panose="020B0503020204020204" charset="-122"/>
              </a:rPr>
              <a:t>数据加工</a:t>
            </a:r>
            <a:endParaRPr kumimoji="1" lang="zh-CN" altLang="en-US" sz="24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18698536" y="11728940"/>
            <a:ext cx="1531635" cy="790616"/>
          </a:xfrm>
          <a:prstGeom prst="rect">
            <a:avLst/>
          </a:prstGeom>
          <a:solidFill>
            <a:srgbClr val="0070C0">
              <a:alpha val="70980"/>
            </a:srgbClr>
          </a:solidFill>
          <a:ln w="38100">
            <a:noFill/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latin typeface="微软雅黑" panose="020B0503020204020204" charset="-122"/>
                <a:ea typeface="微软雅黑" panose="020B0503020204020204" charset="-122"/>
              </a:rPr>
              <a:t>分析预测</a:t>
            </a:r>
            <a:endParaRPr kumimoji="1" lang="zh-CN" altLang="en-US" sz="24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20455949" y="11728940"/>
            <a:ext cx="1531635" cy="790616"/>
          </a:xfrm>
          <a:prstGeom prst="rect">
            <a:avLst/>
          </a:prstGeom>
          <a:solidFill>
            <a:srgbClr val="0070C0">
              <a:alpha val="70980"/>
            </a:srgbClr>
          </a:solidFill>
          <a:ln w="38100">
            <a:noFill/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latin typeface="微软雅黑" panose="020B0503020204020204" charset="-122"/>
                <a:ea typeface="微软雅黑" panose="020B0503020204020204" charset="-122"/>
              </a:rPr>
              <a:t>云端应用</a:t>
            </a:r>
            <a:endParaRPr kumimoji="1" lang="zh-CN" altLang="en-US" sz="24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场景七.视频方案（篮球馆和足球馆精彩视频集锦）"/>
          <p:cNvSpPr txBox="1"/>
          <p:nvPr/>
        </p:nvSpPr>
        <p:spPr>
          <a:xfrm>
            <a:off x="772820" y="719837"/>
            <a:ext cx="5746445" cy="10813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z="5800" spc="116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altLang="zh-CN" dirty="0" smtClean="0"/>
              <a:t>AI-BOX</a:t>
            </a:r>
            <a:r>
              <a:rPr lang="zh-CN" altLang="en-US" dirty="0" smtClean="0"/>
              <a:t>算法能力</a:t>
            </a:r>
            <a:endParaRPr dirty="0"/>
          </a:p>
        </p:txBody>
      </p:sp>
      <p:graphicFrame>
        <p:nvGraphicFramePr>
          <p:cNvPr id="16" name="表格 15"/>
          <p:cNvGraphicFramePr>
            <a:graphicFrameLocks noGrp="1"/>
          </p:cNvGraphicFramePr>
          <p:nvPr/>
        </p:nvGraphicFramePr>
        <p:xfrm>
          <a:off x="8898092" y="1796150"/>
          <a:ext cx="10772984" cy="1169010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3513"/>
                <a:gridCol w="9689471"/>
              </a:tblGrid>
              <a:tr h="686826">
                <a:tc>
                  <a:txBody>
                    <a:bodyPr/>
                    <a:lstStyle/>
                    <a:p>
                      <a:r>
                        <a:rPr lang="zh-CN" altLang="en-US" sz="3200" dirty="0">
                          <a:solidFill>
                            <a:schemeClr val="bg1"/>
                          </a:solidFill>
                        </a:rPr>
                        <a:t>大类</a:t>
                      </a:r>
                      <a:endParaRPr lang="zh-CN" alt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200" dirty="0">
                          <a:solidFill>
                            <a:schemeClr val="bg1"/>
                          </a:solidFill>
                        </a:rPr>
                        <a:t>算法名称</a:t>
                      </a:r>
                      <a:endParaRPr lang="zh-CN" alt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558467">
                <a:tc rowSpan="11">
                  <a:txBody>
                    <a:bodyPr/>
                    <a:lstStyle/>
                    <a:p>
                      <a:r>
                        <a:rPr lang="zh-CN" altLang="en-US" sz="4400" dirty="0">
                          <a:solidFill>
                            <a:schemeClr val="bg1"/>
                          </a:solidFill>
                        </a:rPr>
                        <a:t>人</a:t>
                      </a:r>
                      <a:endParaRPr lang="zh-CN" altLang="en-US" sz="4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200" dirty="0">
                          <a:solidFill>
                            <a:schemeClr val="bg1"/>
                          </a:solidFill>
                        </a:rPr>
                        <a:t>人脸识别（</a:t>
                      </a:r>
                      <a:r>
                        <a:rPr lang="en-US" altLang="zh-CN" sz="3200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zh-CN" altLang="en-US" sz="3200" dirty="0">
                          <a:solidFill>
                            <a:schemeClr val="bg1"/>
                          </a:solidFill>
                        </a:rPr>
                        <a:t>：</a:t>
                      </a:r>
                      <a:r>
                        <a:rPr lang="en-US" altLang="zh-CN" sz="3200" dirty="0">
                          <a:solidFill>
                            <a:schemeClr val="bg1"/>
                          </a:solidFill>
                        </a:rPr>
                        <a:t>N</a:t>
                      </a:r>
                      <a:r>
                        <a:rPr lang="zh-CN" altLang="en-US" sz="3200" dirty="0">
                          <a:solidFill>
                            <a:schemeClr val="bg1"/>
                          </a:solidFill>
                        </a:rPr>
                        <a:t>）</a:t>
                      </a:r>
                      <a:endParaRPr lang="zh-CN" alt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558467">
                <a:tc vMerge="1"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200" dirty="0">
                          <a:solidFill>
                            <a:schemeClr val="bg1"/>
                          </a:solidFill>
                        </a:rPr>
                        <a:t>人证比对（人脸</a:t>
                      </a:r>
                      <a:r>
                        <a:rPr lang="en-US" altLang="zh-CN" sz="3200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zh-CN" altLang="en-US" sz="3200" dirty="0">
                          <a:solidFill>
                            <a:schemeClr val="bg1"/>
                          </a:solidFill>
                        </a:rPr>
                        <a:t>：</a:t>
                      </a:r>
                      <a:r>
                        <a:rPr lang="en-US" altLang="zh-CN" sz="3200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zh-CN" altLang="en-US" sz="3200" dirty="0">
                          <a:solidFill>
                            <a:schemeClr val="bg1"/>
                          </a:solidFill>
                        </a:rPr>
                        <a:t>）</a:t>
                      </a:r>
                      <a:endParaRPr lang="zh-CN" alt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558467">
                <a:tc vMerge="1"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200" dirty="0">
                          <a:solidFill>
                            <a:schemeClr val="bg1"/>
                          </a:solidFill>
                        </a:rPr>
                        <a:t>人脸检测</a:t>
                      </a:r>
                      <a:endParaRPr lang="zh-CN" alt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558467">
                <a:tc vMerge="1"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200" dirty="0" smtClean="0">
                          <a:solidFill>
                            <a:schemeClr val="bg1"/>
                          </a:solidFill>
                        </a:rPr>
                        <a:t>人脸跨摄像头轨迹追踪</a:t>
                      </a:r>
                      <a:endParaRPr lang="zh-CN" alt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558467">
                <a:tc vMerge="1"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200" dirty="0">
                          <a:solidFill>
                            <a:schemeClr val="bg1"/>
                          </a:solidFill>
                        </a:rPr>
                        <a:t>奔跑、徘徊、逗留</a:t>
                      </a:r>
                      <a:endParaRPr lang="zh-CN" alt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558467">
                <a:tc vMerge="1"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200" dirty="0">
                          <a:solidFill>
                            <a:schemeClr val="bg1"/>
                          </a:solidFill>
                        </a:rPr>
                        <a:t>人员聚集</a:t>
                      </a:r>
                      <a:endParaRPr lang="zh-CN" alt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558467">
                <a:tc vMerge="1"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200" dirty="0">
                          <a:solidFill>
                            <a:schemeClr val="bg1"/>
                          </a:solidFill>
                        </a:rPr>
                        <a:t>人员流量、热度</a:t>
                      </a:r>
                      <a:endParaRPr lang="zh-CN" alt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558467">
                <a:tc vMerge="1"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200" dirty="0">
                          <a:solidFill>
                            <a:schemeClr val="bg1"/>
                          </a:solidFill>
                        </a:rPr>
                        <a:t>以图搜图</a:t>
                      </a:r>
                      <a:endParaRPr lang="zh-CN" alt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558467">
                <a:tc vMerge="1"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200" dirty="0">
                          <a:solidFill>
                            <a:schemeClr val="bg1"/>
                          </a:solidFill>
                        </a:rPr>
                        <a:t>人员轨迹</a:t>
                      </a:r>
                      <a:endParaRPr lang="zh-CN" alt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558467">
                <a:tc vMerge="1"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200" dirty="0" smtClean="0">
                          <a:solidFill>
                            <a:schemeClr val="bg1"/>
                          </a:solidFill>
                        </a:rPr>
                        <a:t>小孩防走失</a:t>
                      </a:r>
                      <a:endParaRPr lang="zh-CN" alt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558467">
                <a:tc vMerge="1"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200" dirty="0">
                          <a:solidFill>
                            <a:schemeClr val="bg1"/>
                          </a:solidFill>
                        </a:rPr>
                        <a:t>人员结构化（性别、</a:t>
                      </a:r>
                      <a:r>
                        <a:rPr lang="zh-CN" altLang="en-US" sz="3200" dirty="0" smtClean="0">
                          <a:solidFill>
                            <a:schemeClr val="bg1"/>
                          </a:solidFill>
                        </a:rPr>
                        <a:t>外貌、年龄区间）</a:t>
                      </a:r>
                      <a:endParaRPr lang="zh-CN" alt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558467">
                <a:tc rowSpan="3">
                  <a:txBody>
                    <a:bodyPr/>
                    <a:lstStyle/>
                    <a:p>
                      <a:r>
                        <a:rPr lang="zh-CN" altLang="en-US" sz="4400" dirty="0">
                          <a:solidFill>
                            <a:schemeClr val="bg1"/>
                          </a:solidFill>
                        </a:rPr>
                        <a:t>机</a:t>
                      </a:r>
                      <a:endParaRPr lang="zh-CN" altLang="en-US" sz="44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200" dirty="0">
                          <a:solidFill>
                            <a:schemeClr val="bg1"/>
                          </a:solidFill>
                        </a:rPr>
                        <a:t>车识别（一级结构化）</a:t>
                      </a:r>
                      <a:endParaRPr lang="zh-CN" alt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558467">
                <a:tc vMerge="1"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3200" dirty="0">
                          <a:solidFill>
                            <a:schemeClr val="bg1"/>
                          </a:solidFill>
                        </a:rPr>
                        <a:t>车脸识别</a:t>
                      </a:r>
                      <a:endParaRPr lang="zh-CN" alt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558467">
                <a:tc vMerge="1"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200" dirty="0">
                          <a:solidFill>
                            <a:schemeClr val="bg1"/>
                          </a:solidFill>
                        </a:rPr>
                        <a:t>车牌识别</a:t>
                      </a:r>
                      <a:endParaRPr lang="zh-CN" alt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558467">
                <a:tc rowSpan="5">
                  <a:txBody>
                    <a:bodyPr/>
                    <a:lstStyle/>
                    <a:p>
                      <a:r>
                        <a:rPr lang="zh-CN" altLang="en-US" sz="4400" dirty="0">
                          <a:solidFill>
                            <a:schemeClr val="bg1"/>
                          </a:solidFill>
                        </a:rPr>
                        <a:t>非</a:t>
                      </a:r>
                      <a:endParaRPr lang="zh-CN" altLang="en-US" sz="4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200" dirty="0">
                          <a:solidFill>
                            <a:schemeClr val="bg1"/>
                          </a:solidFill>
                        </a:rPr>
                        <a:t>横幅检测</a:t>
                      </a:r>
                      <a:endParaRPr lang="zh-CN" alt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558467">
                <a:tc vMerge="1"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200" dirty="0" smtClean="0">
                          <a:solidFill>
                            <a:schemeClr val="bg1"/>
                          </a:solidFill>
                        </a:rPr>
                        <a:t>围栏、攀爬</a:t>
                      </a:r>
                      <a:endParaRPr lang="zh-CN" alt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558467">
                <a:tc vMerge="1"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200" dirty="0" smtClean="0">
                          <a:solidFill>
                            <a:schemeClr val="bg1"/>
                          </a:solidFill>
                        </a:rPr>
                        <a:t>区域卫生、区域占用（消防通道等）</a:t>
                      </a:r>
                      <a:endParaRPr lang="zh-CN" alt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558467">
                <a:tc vMerge="1"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200" dirty="0" smtClean="0">
                          <a:solidFill>
                            <a:schemeClr val="bg1"/>
                          </a:solidFill>
                        </a:rPr>
                        <a:t>吸烟、明火</a:t>
                      </a:r>
                      <a:endParaRPr lang="zh-CN" alt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558467">
                <a:tc vMerge="1"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200" dirty="0" smtClean="0">
                          <a:solidFill>
                            <a:schemeClr val="bg1"/>
                          </a:solidFill>
                        </a:rPr>
                        <a:t>安全帽、规范着装</a:t>
                      </a:r>
                      <a:endParaRPr lang="zh-CN" alt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7" name="矩形 16"/>
          <p:cNvSpPr/>
          <p:nvPr/>
        </p:nvSpPr>
        <p:spPr>
          <a:xfrm>
            <a:off x="1240389" y="9768186"/>
            <a:ext cx="5925521" cy="3698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 defTabSz="1828800" hangingPunct="1">
              <a:lnSpc>
                <a:spcPct val="150000"/>
              </a:lnSpc>
              <a:defRPr/>
            </a:pPr>
            <a:r>
              <a:rPr lang="zh-CN" altLang="en-US" sz="32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注：</a:t>
            </a:r>
            <a:endParaRPr lang="en-US" altLang="zh-CN" sz="3200" dirty="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algn="l" defTabSz="1828800" hangingPunct="1">
              <a:lnSpc>
                <a:spcPct val="150000"/>
              </a:lnSpc>
              <a:defRPr/>
            </a:pPr>
            <a:r>
              <a:rPr lang="zh-CN" altLang="en-US" sz="32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原子算法能力，可以适配在</a:t>
            </a:r>
            <a:r>
              <a:rPr lang="en-US" altLang="zh-CN" sz="32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AI-BOX</a:t>
            </a:r>
            <a:r>
              <a:rPr lang="zh-CN" altLang="en-US" sz="32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中。配套算法能力，一并可以提供，每个算法的测试报告与说明书；</a:t>
            </a:r>
            <a:endParaRPr lang="en-US" altLang="zh-CN" sz="32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652401" y="2297082"/>
            <a:ext cx="21937442" cy="9225670"/>
            <a:chOff x="1199237" y="1594946"/>
            <a:chExt cx="10933174" cy="4612835"/>
          </a:xfrm>
        </p:grpSpPr>
        <p:grpSp>
          <p:nvGrpSpPr>
            <p:cNvPr id="14" name="组合 13"/>
            <p:cNvGrpSpPr/>
            <p:nvPr/>
          </p:nvGrpSpPr>
          <p:grpSpPr>
            <a:xfrm>
              <a:off x="1199237" y="1818657"/>
              <a:ext cx="3521044" cy="3574173"/>
              <a:chOff x="1428728" y="1492940"/>
              <a:chExt cx="2353603" cy="2388833"/>
            </a:xfrm>
          </p:grpSpPr>
          <p:sp>
            <p:nvSpPr>
              <p:cNvPr id="15" name="椭圆 14"/>
              <p:cNvSpPr/>
              <p:nvPr/>
            </p:nvSpPr>
            <p:spPr>
              <a:xfrm>
                <a:off x="1428728" y="1574640"/>
                <a:ext cx="2286016" cy="2286016"/>
              </a:xfrm>
              <a:prstGeom prst="ellipse">
                <a:avLst/>
              </a:prstGeom>
              <a:noFill/>
              <a:ln w="127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pic>
            <p:nvPicPr>
              <p:cNvPr id="16" name="Picture 3"/>
              <p:cNvPicPr>
                <a:picLocks noChangeAspect="1" noChangeArrowheads="1"/>
              </p:cNvPicPr>
              <p:nvPr/>
            </p:nvPicPr>
            <p:blipFill>
              <a:blip r:embed="rId1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 t="-452"/>
              <a:stretch>
                <a:fillRect/>
              </a:stretch>
            </p:blipFill>
            <p:spPr bwMode="auto">
              <a:xfrm>
                <a:off x="1990546" y="1492940"/>
                <a:ext cx="1791785" cy="2388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</p:pic>
        </p:grpSp>
        <p:grpSp>
          <p:nvGrpSpPr>
            <p:cNvPr id="17" name="组合 16"/>
            <p:cNvGrpSpPr/>
            <p:nvPr/>
          </p:nvGrpSpPr>
          <p:grpSpPr>
            <a:xfrm rot="20747698">
              <a:off x="5195115" y="1594946"/>
              <a:ext cx="2446857" cy="2495552"/>
              <a:chOff x="3751044" y="1407612"/>
              <a:chExt cx="1835138" cy="1871663"/>
            </a:xfrm>
          </p:grpSpPr>
          <p:sp>
            <p:nvSpPr>
              <p:cNvPr id="18" name="椭圆 17"/>
              <p:cNvSpPr/>
              <p:nvPr/>
            </p:nvSpPr>
            <p:spPr>
              <a:xfrm flipH="1">
                <a:off x="3786182" y="1428742"/>
                <a:ext cx="1800000" cy="1800000"/>
              </a:xfrm>
              <a:prstGeom prst="ellipse">
                <a:avLst/>
              </a:prstGeom>
              <a:noFill/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pic>
            <p:nvPicPr>
              <p:cNvPr id="19" name="Picture 4"/>
              <p:cNvPicPr>
                <a:picLocks noChangeAspect="1" noChangeArrowheads="1"/>
              </p:cNvPicPr>
              <p:nvPr/>
            </p:nvPicPr>
            <p:blipFill>
              <a:blip r:embed="rId2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</a:blip>
              <a:srcRect/>
              <a:stretch>
                <a:fillRect/>
              </a:stretch>
            </p:blipFill>
            <p:spPr bwMode="auto">
              <a:xfrm flipH="1">
                <a:off x="3751044" y="1407612"/>
                <a:ext cx="1486607" cy="187166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</p:pic>
        </p:grpSp>
        <p:sp>
          <p:nvSpPr>
            <p:cNvPr id="20" name="矩形 19"/>
            <p:cNvSpPr/>
            <p:nvPr/>
          </p:nvSpPr>
          <p:spPr>
            <a:xfrm>
              <a:off x="7560379" y="3323435"/>
              <a:ext cx="4572032" cy="8671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>
                <a:lnSpc>
                  <a:spcPct val="150000"/>
                </a:lnSpc>
              </a:pPr>
              <a:endPara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1" name="任意多边形 20"/>
            <p:cNvSpPr/>
            <p:nvPr/>
          </p:nvSpPr>
          <p:spPr>
            <a:xfrm rot="20093109" flipH="1" flipV="1">
              <a:off x="1393227" y="5227508"/>
              <a:ext cx="6384576" cy="980273"/>
            </a:xfrm>
            <a:custGeom>
              <a:avLst/>
              <a:gdLst>
                <a:gd name="connsiteX0" fmla="*/ 0 w 4655241"/>
                <a:gd name="connsiteY0" fmla="*/ 0 h 724991"/>
                <a:gd name="connsiteX1" fmla="*/ 4655241 w 4655241"/>
                <a:gd name="connsiteY1" fmla="*/ 0 h 724991"/>
                <a:gd name="connsiteX2" fmla="*/ 4655241 w 4655241"/>
                <a:gd name="connsiteY2" fmla="*/ 724991 h 724991"/>
                <a:gd name="connsiteX3" fmla="*/ 0 w 4655241"/>
                <a:gd name="connsiteY3" fmla="*/ 724991 h 724991"/>
                <a:gd name="connsiteX4" fmla="*/ 0 w 4655241"/>
                <a:gd name="connsiteY4" fmla="*/ 0 h 724991"/>
                <a:gd name="connsiteX0-1" fmla="*/ 250871 w 4655241"/>
                <a:gd name="connsiteY0-2" fmla="*/ 23750 h 724991"/>
                <a:gd name="connsiteX1-3" fmla="*/ 4655241 w 4655241"/>
                <a:gd name="connsiteY1-4" fmla="*/ 0 h 724991"/>
                <a:gd name="connsiteX2-5" fmla="*/ 4655241 w 4655241"/>
                <a:gd name="connsiteY2-6" fmla="*/ 724991 h 724991"/>
                <a:gd name="connsiteX3-7" fmla="*/ 0 w 4655241"/>
                <a:gd name="connsiteY3-8" fmla="*/ 724991 h 724991"/>
                <a:gd name="connsiteX4-9" fmla="*/ 250871 w 4655241"/>
                <a:gd name="connsiteY4-10" fmla="*/ 23750 h 724991"/>
                <a:gd name="connsiteX0-11" fmla="*/ 384062 w 4788432"/>
                <a:gd name="connsiteY0-12" fmla="*/ 23750 h 726505"/>
                <a:gd name="connsiteX1-13" fmla="*/ 4788432 w 4788432"/>
                <a:gd name="connsiteY1-14" fmla="*/ 0 h 726505"/>
                <a:gd name="connsiteX2-15" fmla="*/ 4788432 w 4788432"/>
                <a:gd name="connsiteY2-16" fmla="*/ 724991 h 726505"/>
                <a:gd name="connsiteX3-17" fmla="*/ 0 w 4788432"/>
                <a:gd name="connsiteY3-18" fmla="*/ 726505 h 726505"/>
                <a:gd name="connsiteX4-19" fmla="*/ 384062 w 4788432"/>
                <a:gd name="connsiteY4-20" fmla="*/ 23750 h 726505"/>
                <a:gd name="connsiteX0-21" fmla="*/ 411808 w 4788432"/>
                <a:gd name="connsiteY0-22" fmla="*/ 90563 h 726505"/>
                <a:gd name="connsiteX1-23" fmla="*/ 4788432 w 4788432"/>
                <a:gd name="connsiteY1-24" fmla="*/ 0 h 726505"/>
                <a:gd name="connsiteX2-25" fmla="*/ 4788432 w 4788432"/>
                <a:gd name="connsiteY2-26" fmla="*/ 724991 h 726505"/>
                <a:gd name="connsiteX3-27" fmla="*/ 0 w 4788432"/>
                <a:gd name="connsiteY3-28" fmla="*/ 726505 h 726505"/>
                <a:gd name="connsiteX4-29" fmla="*/ 411808 w 4788432"/>
                <a:gd name="connsiteY4-30" fmla="*/ 90563 h 726505"/>
                <a:gd name="connsiteX0-31" fmla="*/ 405190 w 4788432"/>
                <a:gd name="connsiteY0-32" fmla="*/ 62371 h 726505"/>
                <a:gd name="connsiteX1-33" fmla="*/ 4788432 w 4788432"/>
                <a:gd name="connsiteY1-34" fmla="*/ 0 h 726505"/>
                <a:gd name="connsiteX2-35" fmla="*/ 4788432 w 4788432"/>
                <a:gd name="connsiteY2-36" fmla="*/ 724991 h 726505"/>
                <a:gd name="connsiteX3-37" fmla="*/ 0 w 4788432"/>
                <a:gd name="connsiteY3-38" fmla="*/ 726505 h 726505"/>
                <a:gd name="connsiteX4-39" fmla="*/ 405190 w 4788432"/>
                <a:gd name="connsiteY4-40" fmla="*/ 62371 h 726505"/>
                <a:gd name="connsiteX0-41" fmla="*/ 333888 w 4788432"/>
                <a:gd name="connsiteY0-42" fmla="*/ 3859 h 726505"/>
                <a:gd name="connsiteX1-43" fmla="*/ 4788432 w 4788432"/>
                <a:gd name="connsiteY1-44" fmla="*/ 0 h 726505"/>
                <a:gd name="connsiteX2-45" fmla="*/ 4788432 w 4788432"/>
                <a:gd name="connsiteY2-46" fmla="*/ 724991 h 726505"/>
                <a:gd name="connsiteX3-47" fmla="*/ 0 w 4788432"/>
                <a:gd name="connsiteY3-48" fmla="*/ 726505 h 726505"/>
                <a:gd name="connsiteX4-49" fmla="*/ 333888 w 4788432"/>
                <a:gd name="connsiteY4-50" fmla="*/ 3859 h 726505"/>
                <a:gd name="connsiteX0-51" fmla="*/ 333888 w 4788432"/>
                <a:gd name="connsiteY0-52" fmla="*/ 3859 h 735205"/>
                <a:gd name="connsiteX1-53" fmla="*/ 4788432 w 4788432"/>
                <a:gd name="connsiteY1-54" fmla="*/ 0 h 735205"/>
                <a:gd name="connsiteX2-55" fmla="*/ 4527120 w 4788432"/>
                <a:gd name="connsiteY2-56" fmla="*/ 735205 h 735205"/>
                <a:gd name="connsiteX3-57" fmla="*/ 0 w 4788432"/>
                <a:gd name="connsiteY3-58" fmla="*/ 726505 h 735205"/>
                <a:gd name="connsiteX4-59" fmla="*/ 333888 w 4788432"/>
                <a:gd name="connsiteY4-60" fmla="*/ 3859 h 73520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4788432" h="735205">
                  <a:moveTo>
                    <a:pt x="333888" y="3859"/>
                  </a:moveTo>
                  <a:lnTo>
                    <a:pt x="4788432" y="0"/>
                  </a:lnTo>
                  <a:lnTo>
                    <a:pt x="4527120" y="735205"/>
                  </a:lnTo>
                  <a:lnTo>
                    <a:pt x="0" y="726505"/>
                  </a:lnTo>
                  <a:lnTo>
                    <a:pt x="333888" y="3859"/>
                  </a:lnTo>
                  <a:close/>
                </a:path>
              </a:pathLst>
            </a:custGeom>
            <a:solidFill>
              <a:srgbClr val="00B0F0">
                <a:alpha val="6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 rot="20100000">
              <a:off x="1383175" y="5294219"/>
              <a:ext cx="6041880" cy="8470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>
                <a:lnSpc>
                  <a:spcPct val="150000"/>
                </a:lnSpc>
              </a:pPr>
              <a:r>
                <a:rPr lang="zh-CN" altLang="en-US" sz="4800" b="1" dirty="0" smtClean="0"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边缘计算核心关键词</a:t>
              </a:r>
              <a:endParaRPr lang="en-US" altLang="zh-CN" sz="4800" b="1" dirty="0"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1899050" y="2982122"/>
              <a:ext cx="2216301" cy="12532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r>
                <a:rPr lang="zh-CN" altLang="en-US" sz="8000" b="1" dirty="0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设备接入</a:t>
              </a:r>
              <a:endParaRPr lang="zh-CN" altLang="en-US" sz="80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5349916" y="2191347"/>
              <a:ext cx="2216301" cy="12532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r>
                <a:rPr lang="zh-CN" altLang="en-US" sz="7200" b="1" dirty="0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本地计算</a:t>
              </a:r>
              <a:endParaRPr lang="zh-CN" altLang="en-US" sz="72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652326" y="407914"/>
            <a:ext cx="13029807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857250" indent="-857250" algn="l">
              <a:buFont typeface="Wingdings" panose="05000000000000000000" pitchFamily="2" charset="2"/>
              <a:buChar char="l"/>
            </a:pPr>
            <a:r>
              <a:rPr lang="zh-CN" altLang="en-US" sz="6000" dirty="0"/>
              <a:t>边缘计算介绍</a:t>
            </a:r>
            <a:r>
              <a:rPr lang="en-US" altLang="zh-CN" sz="6000" dirty="0"/>
              <a:t>-</a:t>
            </a:r>
            <a:r>
              <a:rPr lang="zh-CN" altLang="en-US" sz="4800" dirty="0" smtClean="0"/>
              <a:t>边缘计算是什么</a:t>
            </a:r>
            <a:endParaRPr kumimoji="0" lang="zh-CN" altLang="en-US" sz="6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4383385" y="1825308"/>
            <a:ext cx="8864600" cy="379476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1</a:t>
            </a:r>
            <a:r>
              <a:rPr kumimoji="0" lang="zh-CN" altLang="en-US" sz="4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：网路不稳定整么办？</a:t>
            </a:r>
            <a:endParaRPr kumimoji="0" lang="zh-CN" altLang="en-US" sz="48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2</a:t>
            </a:r>
            <a:r>
              <a:rPr kumimoji="0" lang="zh-CN" altLang="en-US" sz="4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：网络带宽不够怎么办？</a:t>
            </a:r>
            <a:endParaRPr kumimoji="0" lang="zh-CN" altLang="en-US" sz="48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3</a:t>
            </a:r>
            <a:r>
              <a:rPr kumimoji="0" lang="zh-CN" altLang="en-US" sz="4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：内外网不通怎么办？</a:t>
            </a:r>
            <a:endParaRPr kumimoji="0" lang="zh-CN" altLang="en-US" sz="48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4</a:t>
            </a:r>
            <a:r>
              <a:rPr kumimoji="0" lang="zh-CN" altLang="en-US" sz="4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：旧有设备怎么办？</a:t>
            </a:r>
            <a:endParaRPr kumimoji="0" lang="zh-CN" altLang="en-US" sz="48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5</a:t>
            </a:r>
            <a:r>
              <a:rPr kumimoji="0" lang="zh-CN" altLang="en-US" sz="4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：原有设备五花八门怎么办？</a:t>
            </a:r>
            <a:endParaRPr kumimoji="0" lang="zh-CN" altLang="en-US" sz="48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2016105" y="7488555"/>
            <a:ext cx="11496040" cy="341503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r"/>
            <a:r>
              <a:rPr lang="zh-CN" altLang="en-US" sz="72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解决服务器和物联设备</a:t>
            </a:r>
            <a:endParaRPr lang="zh-CN" altLang="en-US" sz="720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algn="r"/>
            <a:r>
              <a:rPr lang="zh-CN" altLang="en-US" sz="72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实际应用问题</a:t>
            </a:r>
            <a:endParaRPr lang="zh-CN" altLang="en-US" sz="720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algn="r"/>
            <a:r>
              <a:rPr lang="en-US" altLang="zh-CN" sz="72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——</a:t>
            </a:r>
            <a:r>
              <a:rPr lang="zh-CN" altLang="en-US" sz="72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边缘计算</a:t>
            </a:r>
            <a:endParaRPr lang="zh-CN" altLang="en-US" sz="720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</p:cSld>
  <p:clrMapOvr>
    <a:masterClrMapping/>
  </p:clrMapOvr>
  <p:transition spd="med" advTm="254958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652327" y="407914"/>
            <a:ext cx="11215966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857250" marR="0" indent="-85725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</a:pPr>
            <a:r>
              <a:rPr lang="zh-CN" altLang="en-US" sz="6000" dirty="0" smtClean="0"/>
              <a:t>边缘计算介绍</a:t>
            </a:r>
            <a:r>
              <a:rPr lang="en-US" altLang="zh-CN" sz="6000" dirty="0" smtClean="0"/>
              <a:t>-</a:t>
            </a:r>
            <a:r>
              <a:rPr lang="zh-CN" altLang="en-US" sz="4800" dirty="0" smtClean="0"/>
              <a:t>边缘上云方案</a:t>
            </a:r>
            <a:endParaRPr kumimoji="0" lang="zh-CN" altLang="en-US" sz="4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微软雅黑" panose="020B050302020402020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2042760" y="6581001"/>
            <a:ext cx="298480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 </a:t>
            </a:r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11985854" y="6581001"/>
            <a:ext cx="41229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  </a:t>
            </a:r>
            <a:endParaRPr lang="zh-CN" altLang="en-US" dirty="0"/>
          </a:p>
        </p:txBody>
      </p:sp>
      <p:sp>
        <p:nvSpPr>
          <p:cNvPr id="13" name="矩形"/>
          <p:cNvSpPr/>
          <p:nvPr/>
        </p:nvSpPr>
        <p:spPr>
          <a:xfrm>
            <a:off x="9037611" y="5949911"/>
            <a:ext cx="6107287" cy="52073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miter lim="400000"/>
          </a:ln>
        </p:spPr>
        <p:txBody>
          <a:bodyPr lIns="54408" tIns="54408" rIns="54408" bIns="54408" anchor="ctr"/>
          <a:lstStyle/>
          <a:p>
            <a: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dirty="0"/>
          </a:p>
        </p:txBody>
      </p:sp>
      <p:sp>
        <p:nvSpPr>
          <p:cNvPr id="14" name="矩形"/>
          <p:cNvSpPr/>
          <p:nvPr/>
        </p:nvSpPr>
        <p:spPr>
          <a:xfrm>
            <a:off x="1336779" y="4465674"/>
            <a:ext cx="2736815" cy="8645451"/>
          </a:xfrm>
          <a:prstGeom prst="rect">
            <a:avLst/>
          </a:prstGeom>
          <a:ln w="25400">
            <a:solidFill>
              <a:srgbClr val="929292"/>
            </a:solidFill>
            <a:custDash>
              <a:ds d="200000" sp="200000"/>
            </a:custDash>
            <a:miter lim="400000"/>
          </a:ln>
        </p:spPr>
        <p:txBody>
          <a:bodyPr lIns="54408" tIns="54408" rIns="54408" bIns="54408" anchor="ctr"/>
          <a:lstStyle/>
          <a:p>
            <a:pPr algn="ctr" defTabSz="821690">
              <a:lnSpc>
                <a:spcPct val="100000"/>
              </a:lnSpc>
              <a:defRPr sz="3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dirty="0"/>
          </a:p>
        </p:txBody>
      </p:sp>
      <p:sp>
        <p:nvSpPr>
          <p:cNvPr id="15" name="矩形"/>
          <p:cNvSpPr/>
          <p:nvPr/>
        </p:nvSpPr>
        <p:spPr>
          <a:xfrm>
            <a:off x="6659083" y="4465674"/>
            <a:ext cx="11052856" cy="8645452"/>
          </a:xfrm>
          <a:prstGeom prst="rect">
            <a:avLst/>
          </a:prstGeom>
          <a:ln w="25400">
            <a:solidFill>
              <a:srgbClr val="929292"/>
            </a:solidFill>
            <a:custDash>
              <a:ds d="200000" sp="200000"/>
            </a:custDash>
            <a:miter lim="400000"/>
          </a:ln>
        </p:spPr>
        <p:txBody>
          <a:bodyPr lIns="54408" tIns="54408" rIns="54408" bIns="54408" anchor="ctr"/>
          <a:lstStyle/>
          <a:p>
            <a:pPr algn="ctr" defTabSz="821690">
              <a:lnSpc>
                <a:spcPct val="100000"/>
              </a:lnSpc>
              <a:defRPr sz="3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dirty="0"/>
          </a:p>
        </p:txBody>
      </p:sp>
      <p:sp>
        <p:nvSpPr>
          <p:cNvPr id="16" name="流式计算"/>
          <p:cNvSpPr/>
          <p:nvPr/>
        </p:nvSpPr>
        <p:spPr>
          <a:xfrm>
            <a:off x="19813792" y="4921046"/>
            <a:ext cx="2762215" cy="864356"/>
          </a:xfrm>
          <a:prstGeom prst="rect">
            <a:avLst/>
          </a:prstGeom>
          <a:solidFill>
            <a:srgbClr val="424242"/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rPr dirty="0" err="1"/>
              <a:t>流式计算</a:t>
            </a:r>
            <a:endParaRPr dirty="0" err="1"/>
          </a:p>
        </p:txBody>
      </p:sp>
      <p:sp>
        <p:nvSpPr>
          <p:cNvPr id="17" name="MaxCompute"/>
          <p:cNvSpPr/>
          <p:nvPr/>
        </p:nvSpPr>
        <p:spPr>
          <a:xfrm>
            <a:off x="19813792" y="7270639"/>
            <a:ext cx="2762215" cy="864357"/>
          </a:xfrm>
          <a:prstGeom prst="rect">
            <a:avLst/>
          </a:prstGeom>
          <a:solidFill>
            <a:srgbClr val="424242"/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rPr lang="en-US" altLang="zh-CN" dirty="0" err="1"/>
              <a:t>HiTSDB</a:t>
            </a:r>
            <a:endParaRPr dirty="0"/>
          </a:p>
        </p:txBody>
      </p:sp>
      <p:sp>
        <p:nvSpPr>
          <p:cNvPr id="18" name="函数计算"/>
          <p:cNvSpPr/>
          <p:nvPr/>
        </p:nvSpPr>
        <p:spPr>
          <a:xfrm>
            <a:off x="19813792" y="6095843"/>
            <a:ext cx="2762215" cy="864356"/>
          </a:xfrm>
          <a:prstGeom prst="rect">
            <a:avLst/>
          </a:prstGeom>
          <a:solidFill>
            <a:srgbClr val="424242"/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函数计算</a:t>
            </a:r>
          </a:p>
        </p:txBody>
      </p:sp>
      <p:grpSp>
        <p:nvGrpSpPr>
          <p:cNvPr id="19" name="成组"/>
          <p:cNvGrpSpPr/>
          <p:nvPr/>
        </p:nvGrpSpPr>
        <p:grpSpPr>
          <a:xfrm>
            <a:off x="1813943" y="5026051"/>
            <a:ext cx="1551246" cy="1198905"/>
            <a:chOff x="0" y="0"/>
            <a:chExt cx="1551244" cy="1198904"/>
          </a:xfrm>
        </p:grpSpPr>
        <p:pic>
          <p:nvPicPr>
            <p:cNvPr id="20" name="风机.png" descr="风机.png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0" y="0"/>
              <a:ext cx="820806" cy="820806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21" name="风机.png" descr="风机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3474" y="147304"/>
              <a:ext cx="827740" cy="827740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22" name="风机.png" descr="风机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7325" y="224985"/>
              <a:ext cx="973920" cy="973920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</p:grpSp>
      <p:grpSp>
        <p:nvGrpSpPr>
          <p:cNvPr id="23" name="成组"/>
          <p:cNvGrpSpPr/>
          <p:nvPr/>
        </p:nvGrpSpPr>
        <p:grpSpPr>
          <a:xfrm>
            <a:off x="1813943" y="6602913"/>
            <a:ext cx="1676284" cy="920751"/>
            <a:chOff x="0" y="0"/>
            <a:chExt cx="1676282" cy="920749"/>
          </a:xfrm>
        </p:grpSpPr>
        <p:pic>
          <p:nvPicPr>
            <p:cNvPr id="24" name="气象站_1.png" descr="气象站_1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920750" cy="920750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25" name="气象站_1.png" descr="气象站_1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5533" y="0"/>
              <a:ext cx="920750" cy="920750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</p:grpSp>
      <p:grpSp>
        <p:nvGrpSpPr>
          <p:cNvPr id="26" name="成组"/>
          <p:cNvGrpSpPr/>
          <p:nvPr/>
        </p:nvGrpSpPr>
        <p:grpSpPr>
          <a:xfrm>
            <a:off x="2027909" y="10896494"/>
            <a:ext cx="1248353" cy="609601"/>
            <a:chOff x="0" y="0"/>
            <a:chExt cx="1248352" cy="609600"/>
          </a:xfrm>
        </p:grpSpPr>
        <p:pic>
          <p:nvPicPr>
            <p:cNvPr id="27" name="GPRS电表.png" descr="GPRS电表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609600" cy="609600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28" name="GPRS电表.png" descr="GPRS电表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38752" y="0"/>
              <a:ext cx="609601" cy="609600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</p:grpSp>
      <p:pic>
        <p:nvPicPr>
          <p:cNvPr id="29" name="自行车-2.png" descr="自行车-2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91641" y="7732609"/>
            <a:ext cx="1320889" cy="128126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30" name="冰箱.png" descr="冰箱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27909" y="9282827"/>
            <a:ext cx="1248353" cy="124835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31" name="空调.png" descr="空调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91710" y="11835631"/>
            <a:ext cx="920751" cy="92075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2" name="设备"/>
          <p:cNvSpPr txBox="1"/>
          <p:nvPr/>
        </p:nvSpPr>
        <p:spPr>
          <a:xfrm>
            <a:off x="2089237" y="3726689"/>
            <a:ext cx="1091026" cy="6096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spAutoFit/>
          </a:bodyPr>
          <a:lstStyle>
            <a:lvl1pPr algn="ctr">
              <a:lnSpc>
                <a:spcPct val="100000"/>
              </a:lnSpc>
              <a:defRPr sz="3000" b="0">
                <a:solidFill>
                  <a:srgbClr val="5E5E5E"/>
                </a:solidFill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t>设备</a:t>
            </a:r>
          </a:p>
        </p:txBody>
      </p:sp>
      <p:sp>
        <p:nvSpPr>
          <p:cNvPr id="33" name="IoT Hub"/>
          <p:cNvSpPr/>
          <p:nvPr/>
        </p:nvSpPr>
        <p:spPr>
          <a:xfrm>
            <a:off x="6823654" y="4660794"/>
            <a:ext cx="1676284" cy="6496420"/>
          </a:xfrm>
          <a:prstGeom prst="rect">
            <a:avLst/>
          </a:prstGeom>
          <a:solidFill>
            <a:schemeClr val="accent1">
              <a:lumOff val="16847"/>
            </a:schemeClr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IoT Hub</a:t>
            </a:r>
          </a:p>
        </p:txBody>
      </p:sp>
      <p:sp>
        <p:nvSpPr>
          <p:cNvPr id="34" name="线条"/>
          <p:cNvSpPr/>
          <p:nvPr/>
        </p:nvSpPr>
        <p:spPr>
          <a:xfrm>
            <a:off x="5539662" y="6539185"/>
            <a:ext cx="1283993" cy="0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35" name="线条"/>
          <p:cNvSpPr/>
          <p:nvPr/>
        </p:nvSpPr>
        <p:spPr>
          <a:xfrm>
            <a:off x="4086293" y="8247237"/>
            <a:ext cx="631441" cy="1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pic>
        <p:nvPicPr>
          <p:cNvPr id="36" name="网关-2.png" descr="网关-2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05859" y="7670854"/>
            <a:ext cx="1320890" cy="1320889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7" name="SDK"/>
          <p:cNvSpPr/>
          <p:nvPr/>
        </p:nvSpPr>
        <p:spPr>
          <a:xfrm>
            <a:off x="3455299" y="6183974"/>
            <a:ext cx="2084363" cy="930116"/>
          </a:xfrm>
          <a:prstGeom prst="rect">
            <a:avLst/>
          </a:prstGeom>
          <a:solidFill>
            <a:schemeClr val="accent1">
              <a:lumOff val="16847"/>
            </a:schemeClr>
          </a:solidFill>
          <a:ln w="12700">
            <a:miter lim="400000"/>
          </a:ln>
        </p:spPr>
        <p:txBody>
          <a:bodyPr lIns="54408" tIns="54408" rIns="54408" bIns="54408" anchor="ctr"/>
          <a:lstStyle/>
          <a:p>
            <a:pPr algn="ctr" defTabSz="821690">
              <a:lnSpc>
                <a:spcPct val="100000"/>
              </a:lnSpc>
            </a:pPr>
            <a:r>
              <a:rPr lang="en-US" altLang="zh-CN" sz="2400" b="0" dirty="0" err="1">
                <a:solidFill>
                  <a:srgbClr val="FFFFFF"/>
                </a:solidFill>
                <a:latin typeface="Helvetica Light"/>
                <a:ea typeface="Helvetica Light"/>
                <a:cs typeface="Helvetica Light"/>
              </a:rPr>
              <a:t>IoT</a:t>
            </a:r>
            <a:r>
              <a:rPr lang="zh-CN" altLang="en-US" sz="2400" b="0" dirty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</a:rPr>
              <a:t> </a:t>
            </a:r>
            <a:r>
              <a:rPr sz="2400" b="0" dirty="0" smtClean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</a:rPr>
              <a:t>SDK</a:t>
            </a:r>
            <a:r>
              <a:rPr lang="zh-CN" altLang="en-US" sz="2400" b="0" dirty="0" smtClean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</a:rPr>
              <a:t>（</a:t>
            </a:r>
            <a:r>
              <a:rPr lang="en-US" altLang="zh-CN" sz="2400" b="0" dirty="0" err="1" smtClean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</a:rPr>
              <a:t>Linkkit</a:t>
            </a:r>
            <a:r>
              <a:rPr lang="zh-CN" altLang="en-US" sz="2400" b="0" dirty="0" smtClean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</a:rPr>
              <a:t>）</a:t>
            </a:r>
            <a:endParaRPr sz="2400" b="0" dirty="0">
              <a:solidFill>
                <a:srgbClr val="FFFFFF"/>
              </a:solidFill>
              <a:latin typeface="Helvetica Light"/>
              <a:ea typeface="Helvetica Light"/>
              <a:cs typeface="Helvetica Light"/>
            </a:endParaRPr>
          </a:p>
        </p:txBody>
      </p:sp>
      <p:sp>
        <p:nvSpPr>
          <p:cNvPr id="38" name="SDK"/>
          <p:cNvSpPr/>
          <p:nvPr/>
        </p:nvSpPr>
        <p:spPr>
          <a:xfrm>
            <a:off x="4573805" y="8821237"/>
            <a:ext cx="1488514" cy="523891"/>
          </a:xfrm>
          <a:prstGeom prst="rect">
            <a:avLst/>
          </a:prstGeom>
          <a:solidFill>
            <a:schemeClr val="accent1">
              <a:lumOff val="16847"/>
            </a:schemeClr>
          </a:solidFill>
          <a:ln w="12700">
            <a:miter lim="400000"/>
          </a:ln>
        </p:spPr>
        <p:txBody>
          <a:bodyPr lIns="54408" tIns="54408" rIns="54408" bIns="54408" anchor="ctr"/>
          <a:lstStyle/>
          <a:p>
            <a:pPr algn="ctr" defTabSz="821690">
              <a:lnSpc>
                <a:spcPct val="100000"/>
              </a:lnSpc>
            </a:pPr>
            <a:endParaRPr sz="2400" b="0" dirty="0">
              <a:solidFill>
                <a:srgbClr val="FFFFFF"/>
              </a:solidFill>
              <a:latin typeface="Helvetica Light"/>
              <a:ea typeface="Helvetica Light"/>
              <a:cs typeface="Helvetica Light"/>
            </a:endParaRPr>
          </a:p>
        </p:txBody>
      </p:sp>
      <p:sp>
        <p:nvSpPr>
          <p:cNvPr id="39" name="规则引擎"/>
          <p:cNvSpPr/>
          <p:nvPr/>
        </p:nvSpPr>
        <p:spPr>
          <a:xfrm>
            <a:off x="15852542" y="4660794"/>
            <a:ext cx="1676284" cy="6445170"/>
          </a:xfrm>
          <a:prstGeom prst="rect">
            <a:avLst/>
          </a:prstGeom>
          <a:solidFill>
            <a:schemeClr val="accent1">
              <a:lumOff val="16847"/>
            </a:schemeClr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规则引擎</a:t>
            </a:r>
          </a:p>
        </p:txBody>
      </p:sp>
      <p:sp>
        <p:nvSpPr>
          <p:cNvPr id="40" name="安全认证&amp;权限策略"/>
          <p:cNvSpPr/>
          <p:nvPr/>
        </p:nvSpPr>
        <p:spPr>
          <a:xfrm>
            <a:off x="6823654" y="11835631"/>
            <a:ext cx="10705172" cy="998553"/>
          </a:xfrm>
          <a:prstGeom prst="rect">
            <a:avLst/>
          </a:prstGeom>
          <a:solidFill>
            <a:schemeClr val="accent1">
              <a:lumOff val="16847"/>
            </a:schemeClr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安全认证&amp;权限策略</a:t>
            </a:r>
          </a:p>
        </p:txBody>
      </p:sp>
      <p:sp>
        <p:nvSpPr>
          <p:cNvPr id="41" name="线条"/>
          <p:cNvSpPr/>
          <p:nvPr/>
        </p:nvSpPr>
        <p:spPr>
          <a:xfrm flipH="1">
            <a:off x="5539662" y="6697725"/>
            <a:ext cx="1283994" cy="0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42" name="线条"/>
          <p:cNvSpPr/>
          <p:nvPr/>
        </p:nvSpPr>
        <p:spPr>
          <a:xfrm flipH="1">
            <a:off x="4086293" y="8430117"/>
            <a:ext cx="631441" cy="1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43" name="线条"/>
          <p:cNvSpPr/>
          <p:nvPr/>
        </p:nvSpPr>
        <p:spPr>
          <a:xfrm>
            <a:off x="5808758" y="8247237"/>
            <a:ext cx="1014898" cy="1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44" name="线条"/>
          <p:cNvSpPr/>
          <p:nvPr/>
        </p:nvSpPr>
        <p:spPr>
          <a:xfrm flipH="1">
            <a:off x="5808758" y="8430117"/>
            <a:ext cx="1014898" cy="1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45" name="设备管理"/>
          <p:cNvSpPr/>
          <p:nvPr/>
        </p:nvSpPr>
        <p:spPr>
          <a:xfrm>
            <a:off x="9760209" y="9142802"/>
            <a:ext cx="2384634" cy="87349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rPr lang="zh-CN" altLang="en-US" dirty="0"/>
              <a:t>设备联动</a:t>
            </a:r>
            <a:endParaRPr dirty="0"/>
          </a:p>
        </p:txBody>
      </p:sp>
      <p:sp>
        <p:nvSpPr>
          <p:cNvPr id="46" name="数据存储"/>
          <p:cNvSpPr/>
          <p:nvPr/>
        </p:nvSpPr>
        <p:spPr>
          <a:xfrm>
            <a:off x="9760209" y="10138960"/>
            <a:ext cx="2384634" cy="87349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rPr lang="zh-CN" altLang="en-US" dirty="0"/>
              <a:t>数据存储</a:t>
            </a:r>
            <a:endParaRPr dirty="0"/>
          </a:p>
        </p:txBody>
      </p:sp>
      <p:sp>
        <p:nvSpPr>
          <p:cNvPr id="47" name="设备身份"/>
          <p:cNvSpPr/>
          <p:nvPr/>
        </p:nvSpPr>
        <p:spPr>
          <a:xfrm>
            <a:off x="9760209" y="6130268"/>
            <a:ext cx="2384634" cy="873493"/>
          </a:xfrm>
          <a:prstGeom prst="rect">
            <a:avLst/>
          </a:prstGeom>
          <a:solidFill>
            <a:schemeClr val="accent1">
              <a:lumOff val="16847"/>
            </a:schemeClr>
          </a:solidFill>
          <a:ln w="12700">
            <a:miter lim="400000"/>
          </a:ln>
        </p:spPr>
        <p:txBody>
          <a:bodyPr lIns="54408" tIns="54408" rIns="54408" bIns="54408" anchor="ctr"/>
          <a:lstStyle/>
          <a:p>
            <a:pPr algn="ctr" defTabSz="821690">
              <a:lnSpc>
                <a:spcPct val="100000"/>
              </a:lnSpc>
            </a:pPr>
            <a:r>
              <a:rPr lang="zh-CN" altLang="en-US" sz="2400" b="0" dirty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</a:rPr>
              <a:t>生命周期</a:t>
            </a:r>
            <a:endParaRPr sz="2400" b="0" dirty="0">
              <a:solidFill>
                <a:srgbClr val="FFFFFF"/>
              </a:solidFill>
              <a:latin typeface="Helvetica Light"/>
              <a:ea typeface="Helvetica Light"/>
              <a:cs typeface="Helvetica Light"/>
            </a:endParaRPr>
          </a:p>
        </p:txBody>
      </p:sp>
      <p:sp>
        <p:nvSpPr>
          <p:cNvPr id="48" name="设备影子"/>
          <p:cNvSpPr/>
          <p:nvPr/>
        </p:nvSpPr>
        <p:spPr>
          <a:xfrm>
            <a:off x="9760209" y="7137786"/>
            <a:ext cx="2384634" cy="873492"/>
          </a:xfrm>
          <a:prstGeom prst="rect">
            <a:avLst/>
          </a:prstGeom>
          <a:solidFill>
            <a:schemeClr val="accent1">
              <a:lumOff val="16847"/>
            </a:schemeClr>
          </a:solidFill>
          <a:ln w="12700">
            <a:miter lim="400000"/>
          </a:ln>
        </p:spPr>
        <p:txBody>
          <a:bodyPr lIns="54408" tIns="54408" rIns="54408" bIns="54408" anchor="ctr"/>
          <a:lstStyle/>
          <a:p>
            <a:pPr algn="ctr" defTabSz="821690">
              <a:lnSpc>
                <a:spcPct val="100000"/>
              </a:lnSpc>
            </a:pPr>
            <a:r>
              <a:rPr sz="2400" b="0" dirty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</a:rPr>
              <a:t>设备影子</a:t>
            </a:r>
            <a:endParaRPr sz="2400" b="0" dirty="0">
              <a:solidFill>
                <a:srgbClr val="FFFFFF"/>
              </a:solidFill>
              <a:latin typeface="Helvetica Light"/>
              <a:ea typeface="Helvetica Light"/>
              <a:cs typeface="Helvetica Light"/>
            </a:endParaRPr>
          </a:p>
        </p:txBody>
      </p:sp>
      <p:sp>
        <p:nvSpPr>
          <p:cNvPr id="49" name="物模型"/>
          <p:cNvSpPr/>
          <p:nvPr/>
        </p:nvSpPr>
        <p:spPr>
          <a:xfrm>
            <a:off x="9760209" y="8146644"/>
            <a:ext cx="2384634" cy="87349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rPr lang="zh-CN" altLang="en-US" dirty="0"/>
              <a:t>物模型</a:t>
            </a:r>
            <a:endParaRPr dirty="0"/>
          </a:p>
        </p:txBody>
      </p:sp>
      <p:sp>
        <p:nvSpPr>
          <p:cNvPr id="50" name="设备生命周期管理"/>
          <p:cNvSpPr txBox="1"/>
          <p:nvPr/>
        </p:nvSpPr>
        <p:spPr>
          <a:xfrm>
            <a:off x="9041779" y="7429419"/>
            <a:ext cx="489897" cy="1579920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>
            <a:spAutoFit/>
          </a:bodyPr>
          <a:lstStyle>
            <a:lvl1pPr algn="ctr">
              <a:lnSpc>
                <a:spcPct val="100000"/>
              </a:lnSpc>
              <a:defRPr sz="2000" b="0">
                <a:solidFill>
                  <a:srgbClr val="5E5E5E"/>
                </a:solidFill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rPr sz="2400" b="1" dirty="0"/>
              <a:t>设备管理</a:t>
            </a:r>
            <a:endParaRPr sz="2400" b="1" dirty="0"/>
          </a:p>
        </p:txBody>
      </p:sp>
      <p:sp>
        <p:nvSpPr>
          <p:cNvPr id="51" name="线条"/>
          <p:cNvSpPr/>
          <p:nvPr/>
        </p:nvSpPr>
        <p:spPr>
          <a:xfrm>
            <a:off x="7652816" y="11157212"/>
            <a:ext cx="1" cy="678420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52" name="线条"/>
          <p:cNvSpPr/>
          <p:nvPr/>
        </p:nvSpPr>
        <p:spPr>
          <a:xfrm>
            <a:off x="15826303" y="11157212"/>
            <a:ext cx="1" cy="678420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53" name="线条"/>
          <p:cNvSpPr/>
          <p:nvPr/>
        </p:nvSpPr>
        <p:spPr>
          <a:xfrm>
            <a:off x="11868292" y="11157212"/>
            <a:ext cx="1" cy="678420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54" name="线条"/>
          <p:cNvSpPr/>
          <p:nvPr/>
        </p:nvSpPr>
        <p:spPr>
          <a:xfrm>
            <a:off x="15165285" y="7071318"/>
            <a:ext cx="692192" cy="1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55" name="线条"/>
          <p:cNvSpPr/>
          <p:nvPr/>
        </p:nvSpPr>
        <p:spPr>
          <a:xfrm flipH="1">
            <a:off x="15149832" y="7193238"/>
            <a:ext cx="692191" cy="1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56" name="线条"/>
          <p:cNvSpPr/>
          <p:nvPr/>
        </p:nvSpPr>
        <p:spPr>
          <a:xfrm>
            <a:off x="15170222" y="9015893"/>
            <a:ext cx="692192" cy="1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57" name="线条"/>
          <p:cNvSpPr/>
          <p:nvPr/>
        </p:nvSpPr>
        <p:spPr>
          <a:xfrm flipH="1">
            <a:off x="15154769" y="9137813"/>
            <a:ext cx="692191" cy="1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58" name="矩形"/>
          <p:cNvSpPr/>
          <p:nvPr/>
        </p:nvSpPr>
        <p:spPr>
          <a:xfrm>
            <a:off x="19342579" y="4465674"/>
            <a:ext cx="3704641" cy="8645451"/>
          </a:xfrm>
          <a:prstGeom prst="rect">
            <a:avLst/>
          </a:prstGeom>
          <a:ln w="25400">
            <a:solidFill>
              <a:srgbClr val="929292"/>
            </a:solidFill>
            <a:custDash>
              <a:ds d="200000" sp="200000"/>
            </a:custDash>
            <a:miter lim="400000"/>
          </a:ln>
        </p:spPr>
        <p:txBody>
          <a:bodyPr lIns="54408" tIns="54408" rIns="54408" bIns="54408" anchor="ctr"/>
          <a:lstStyle/>
          <a:p>
            <a:pPr algn="ctr" defTabSz="821690">
              <a:lnSpc>
                <a:spcPct val="100000"/>
              </a:lnSpc>
              <a:defRPr sz="3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59" name="机器学习PAI"/>
          <p:cNvSpPr/>
          <p:nvPr/>
        </p:nvSpPr>
        <p:spPr>
          <a:xfrm>
            <a:off x="19813792" y="8445437"/>
            <a:ext cx="2762215" cy="864356"/>
          </a:xfrm>
          <a:prstGeom prst="rect">
            <a:avLst/>
          </a:prstGeom>
          <a:solidFill>
            <a:srgbClr val="424242"/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机器学习PAI</a:t>
            </a:r>
          </a:p>
        </p:txBody>
      </p:sp>
      <p:sp>
        <p:nvSpPr>
          <p:cNvPr id="60" name="消息队列MQ"/>
          <p:cNvSpPr/>
          <p:nvPr/>
        </p:nvSpPr>
        <p:spPr>
          <a:xfrm>
            <a:off x="19813792" y="9620233"/>
            <a:ext cx="2762215" cy="864357"/>
          </a:xfrm>
          <a:prstGeom prst="rect">
            <a:avLst/>
          </a:prstGeom>
          <a:solidFill>
            <a:srgbClr val="424242"/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消息队列MQ</a:t>
            </a:r>
          </a:p>
        </p:txBody>
      </p:sp>
      <p:sp>
        <p:nvSpPr>
          <p:cNvPr id="61" name="DataV / QuickBI"/>
          <p:cNvSpPr/>
          <p:nvPr/>
        </p:nvSpPr>
        <p:spPr>
          <a:xfrm>
            <a:off x="19813792" y="10795031"/>
            <a:ext cx="2762215" cy="864356"/>
          </a:xfrm>
          <a:prstGeom prst="rect">
            <a:avLst/>
          </a:prstGeom>
          <a:solidFill>
            <a:srgbClr val="424242"/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rPr lang="en-US" altLang="zh-CN" dirty="0"/>
              <a:t>Table</a:t>
            </a:r>
            <a:r>
              <a:rPr lang="zh-CN" altLang="en-US" dirty="0"/>
              <a:t> </a:t>
            </a:r>
            <a:r>
              <a:rPr lang="en-US" altLang="zh-CN" dirty="0"/>
              <a:t>Store</a:t>
            </a:r>
            <a:endParaRPr dirty="0"/>
          </a:p>
        </p:txBody>
      </p:sp>
      <p:sp>
        <p:nvSpPr>
          <p:cNvPr id="62" name="云数据库"/>
          <p:cNvSpPr/>
          <p:nvPr/>
        </p:nvSpPr>
        <p:spPr>
          <a:xfrm>
            <a:off x="19813792" y="11969827"/>
            <a:ext cx="2762215" cy="864357"/>
          </a:xfrm>
          <a:prstGeom prst="rect">
            <a:avLst/>
          </a:prstGeom>
          <a:solidFill>
            <a:srgbClr val="424242"/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云数据库</a:t>
            </a:r>
          </a:p>
        </p:txBody>
      </p:sp>
      <p:sp>
        <p:nvSpPr>
          <p:cNvPr id="63" name="阿里云IoT套件"/>
          <p:cNvSpPr txBox="1"/>
          <p:nvPr/>
        </p:nvSpPr>
        <p:spPr>
          <a:xfrm>
            <a:off x="10129193" y="3726689"/>
            <a:ext cx="3443531" cy="564257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spAutoFit/>
          </a:bodyPr>
          <a:lstStyle>
            <a:lvl1pPr algn="ctr">
              <a:lnSpc>
                <a:spcPct val="100000"/>
              </a:lnSpc>
              <a:defRPr sz="3000" b="0">
                <a:solidFill>
                  <a:srgbClr val="5E5E5E"/>
                </a:solidFill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rPr lang="zh-CN" altLang="en-US" dirty="0"/>
              <a:t>物联网平台</a:t>
            </a:r>
            <a:endParaRPr dirty="0"/>
          </a:p>
        </p:txBody>
      </p:sp>
      <p:sp>
        <p:nvSpPr>
          <p:cNvPr id="64" name="阿里云产品"/>
          <p:cNvSpPr txBox="1"/>
          <p:nvPr/>
        </p:nvSpPr>
        <p:spPr>
          <a:xfrm>
            <a:off x="19455800" y="3726689"/>
            <a:ext cx="3443530" cy="6096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spAutoFit/>
          </a:bodyPr>
          <a:lstStyle>
            <a:lvl1pPr algn="ctr">
              <a:lnSpc>
                <a:spcPct val="100000"/>
              </a:lnSpc>
              <a:defRPr sz="3000" b="0">
                <a:solidFill>
                  <a:srgbClr val="5E5E5E"/>
                </a:solidFill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t>阿里云产品</a:t>
            </a:r>
          </a:p>
        </p:txBody>
      </p:sp>
      <p:sp>
        <p:nvSpPr>
          <p:cNvPr id="65" name="线条"/>
          <p:cNvSpPr/>
          <p:nvPr/>
        </p:nvSpPr>
        <p:spPr>
          <a:xfrm>
            <a:off x="17711939" y="10727719"/>
            <a:ext cx="1579482" cy="0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66" name="线条"/>
          <p:cNvSpPr/>
          <p:nvPr/>
        </p:nvSpPr>
        <p:spPr>
          <a:xfrm flipH="1">
            <a:off x="17711938" y="10886258"/>
            <a:ext cx="1579482" cy="10236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67" name="矩形"/>
          <p:cNvSpPr/>
          <p:nvPr/>
        </p:nvSpPr>
        <p:spPr>
          <a:xfrm>
            <a:off x="1336779" y="2090256"/>
            <a:ext cx="21710442" cy="1435731"/>
          </a:xfrm>
          <a:prstGeom prst="rect">
            <a:avLst/>
          </a:prstGeom>
          <a:ln w="25400">
            <a:solidFill>
              <a:srgbClr val="929292"/>
            </a:solidFill>
            <a:custDash>
              <a:ds d="200000" sp="200000"/>
            </a:custDash>
            <a:miter lim="400000"/>
          </a:ln>
        </p:spPr>
        <p:txBody>
          <a:bodyPr lIns="54408" tIns="54408" rIns="54408" bIns="54408" anchor="ctr"/>
          <a:lstStyle/>
          <a:p>
            <a:pPr algn="ctr" defTabSz="821690">
              <a:lnSpc>
                <a:spcPct val="100000"/>
              </a:lnSpc>
              <a:defRPr sz="3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68" name="智能城市"/>
          <p:cNvSpPr/>
          <p:nvPr/>
        </p:nvSpPr>
        <p:spPr>
          <a:xfrm>
            <a:off x="1769672" y="2375943"/>
            <a:ext cx="2762216" cy="864357"/>
          </a:xfrm>
          <a:prstGeom prst="rect">
            <a:avLst/>
          </a:prstGeom>
          <a:solidFill>
            <a:srgbClr val="424242"/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智能城市</a:t>
            </a:r>
          </a:p>
        </p:txBody>
      </p:sp>
      <p:sp>
        <p:nvSpPr>
          <p:cNvPr id="69" name="智能生活"/>
          <p:cNvSpPr/>
          <p:nvPr/>
        </p:nvSpPr>
        <p:spPr>
          <a:xfrm>
            <a:off x="4783412" y="2375943"/>
            <a:ext cx="2762216" cy="864357"/>
          </a:xfrm>
          <a:prstGeom prst="rect">
            <a:avLst/>
          </a:prstGeom>
          <a:solidFill>
            <a:srgbClr val="424242"/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智能生活</a:t>
            </a:r>
          </a:p>
        </p:txBody>
      </p:sp>
      <p:sp>
        <p:nvSpPr>
          <p:cNvPr id="70" name="智能工业"/>
          <p:cNvSpPr/>
          <p:nvPr/>
        </p:nvSpPr>
        <p:spPr>
          <a:xfrm>
            <a:off x="7797152" y="2375943"/>
            <a:ext cx="2762216" cy="864357"/>
          </a:xfrm>
          <a:prstGeom prst="rect">
            <a:avLst/>
          </a:prstGeom>
          <a:solidFill>
            <a:srgbClr val="424242"/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智能工业</a:t>
            </a:r>
          </a:p>
        </p:txBody>
      </p:sp>
      <p:sp>
        <p:nvSpPr>
          <p:cNvPr id="71" name="智能楼宇"/>
          <p:cNvSpPr/>
          <p:nvPr/>
        </p:nvSpPr>
        <p:spPr>
          <a:xfrm>
            <a:off x="10810892" y="2375943"/>
            <a:ext cx="2762216" cy="864357"/>
          </a:xfrm>
          <a:prstGeom prst="rect">
            <a:avLst/>
          </a:prstGeom>
          <a:solidFill>
            <a:srgbClr val="424242"/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智能楼宇</a:t>
            </a:r>
          </a:p>
        </p:txBody>
      </p:sp>
      <p:sp>
        <p:nvSpPr>
          <p:cNvPr id="72" name="环境保护"/>
          <p:cNvSpPr/>
          <p:nvPr/>
        </p:nvSpPr>
        <p:spPr>
          <a:xfrm>
            <a:off x="13824632" y="2375943"/>
            <a:ext cx="2762215" cy="864357"/>
          </a:xfrm>
          <a:prstGeom prst="rect">
            <a:avLst/>
          </a:prstGeom>
          <a:solidFill>
            <a:srgbClr val="424242"/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环境保护</a:t>
            </a:r>
          </a:p>
        </p:txBody>
      </p:sp>
      <p:sp>
        <p:nvSpPr>
          <p:cNvPr id="73" name="农业水利"/>
          <p:cNvSpPr/>
          <p:nvPr/>
        </p:nvSpPr>
        <p:spPr>
          <a:xfrm>
            <a:off x="16838372" y="2375943"/>
            <a:ext cx="2762215" cy="864357"/>
          </a:xfrm>
          <a:prstGeom prst="rect">
            <a:avLst/>
          </a:prstGeom>
          <a:solidFill>
            <a:srgbClr val="424242"/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农业水利</a:t>
            </a:r>
          </a:p>
        </p:txBody>
      </p:sp>
      <p:sp>
        <p:nvSpPr>
          <p:cNvPr id="74" name="能源监控"/>
          <p:cNvSpPr/>
          <p:nvPr/>
        </p:nvSpPr>
        <p:spPr>
          <a:xfrm>
            <a:off x="19852112" y="2375943"/>
            <a:ext cx="2762215" cy="864357"/>
          </a:xfrm>
          <a:prstGeom prst="rect">
            <a:avLst/>
          </a:prstGeom>
          <a:solidFill>
            <a:srgbClr val="424242"/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rPr dirty="0" err="1"/>
              <a:t>能源监控</a:t>
            </a:r>
            <a:endParaRPr dirty="0"/>
          </a:p>
        </p:txBody>
      </p:sp>
      <p:sp>
        <p:nvSpPr>
          <p:cNvPr id="75" name="物联网应用"/>
          <p:cNvSpPr txBox="1"/>
          <p:nvPr/>
        </p:nvSpPr>
        <p:spPr>
          <a:xfrm>
            <a:off x="9937491" y="1427133"/>
            <a:ext cx="3887141" cy="6096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spAutoFit/>
          </a:bodyPr>
          <a:lstStyle>
            <a:lvl1pPr algn="ctr">
              <a:lnSpc>
                <a:spcPct val="100000"/>
              </a:lnSpc>
              <a:defRPr sz="3000" b="0">
                <a:solidFill>
                  <a:srgbClr val="5E5E5E"/>
                </a:solidFill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t>物联网应用</a:t>
            </a:r>
          </a:p>
        </p:txBody>
      </p:sp>
      <p:sp>
        <p:nvSpPr>
          <p:cNvPr id="76" name="设备管理"/>
          <p:cNvSpPr/>
          <p:nvPr/>
        </p:nvSpPr>
        <p:spPr>
          <a:xfrm>
            <a:off x="12505989" y="9119105"/>
            <a:ext cx="2384634" cy="87349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rPr lang="zh-CN" altLang="en-US" dirty="0"/>
              <a:t>虚拟设备</a:t>
            </a:r>
            <a:endParaRPr dirty="0"/>
          </a:p>
        </p:txBody>
      </p:sp>
      <p:sp>
        <p:nvSpPr>
          <p:cNvPr id="77" name="数据存储"/>
          <p:cNvSpPr/>
          <p:nvPr/>
        </p:nvSpPr>
        <p:spPr>
          <a:xfrm>
            <a:off x="12505989" y="10115263"/>
            <a:ext cx="2384634" cy="87349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rPr lang="zh-CN" altLang="en-US" dirty="0"/>
              <a:t>实时监控</a:t>
            </a:r>
            <a:endParaRPr dirty="0"/>
          </a:p>
        </p:txBody>
      </p:sp>
      <p:sp>
        <p:nvSpPr>
          <p:cNvPr id="78" name="设备身份"/>
          <p:cNvSpPr/>
          <p:nvPr/>
        </p:nvSpPr>
        <p:spPr>
          <a:xfrm>
            <a:off x="12505989" y="6106571"/>
            <a:ext cx="2384634" cy="873493"/>
          </a:xfrm>
          <a:prstGeom prst="rect">
            <a:avLst/>
          </a:prstGeom>
          <a:solidFill>
            <a:schemeClr val="accent1">
              <a:lumOff val="16847"/>
            </a:schemeClr>
          </a:solidFill>
          <a:ln w="12700">
            <a:miter lim="400000"/>
          </a:ln>
        </p:spPr>
        <p:txBody>
          <a:bodyPr lIns="54408" tIns="54408" rIns="54408" bIns="54408" anchor="ctr"/>
          <a:lstStyle/>
          <a:p>
            <a:pPr algn="ctr" defTabSz="821690">
              <a:lnSpc>
                <a:spcPct val="100000"/>
              </a:lnSpc>
            </a:pPr>
            <a:r>
              <a:rPr lang="zh-CN" altLang="en-US" sz="2400" b="0" dirty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</a:rPr>
              <a:t>设备分组</a:t>
            </a:r>
            <a:endParaRPr sz="2400" b="0" dirty="0">
              <a:solidFill>
                <a:srgbClr val="FFFFFF"/>
              </a:solidFill>
              <a:latin typeface="Helvetica Light"/>
              <a:ea typeface="Helvetica Light"/>
              <a:cs typeface="Helvetica Light"/>
            </a:endParaRPr>
          </a:p>
        </p:txBody>
      </p:sp>
      <p:sp>
        <p:nvSpPr>
          <p:cNvPr id="79" name="设备影子"/>
          <p:cNvSpPr/>
          <p:nvPr/>
        </p:nvSpPr>
        <p:spPr>
          <a:xfrm>
            <a:off x="12505989" y="7114089"/>
            <a:ext cx="2384634" cy="873492"/>
          </a:xfrm>
          <a:prstGeom prst="rect">
            <a:avLst/>
          </a:prstGeom>
          <a:solidFill>
            <a:schemeClr val="accent1">
              <a:lumOff val="16847"/>
            </a:schemeClr>
          </a:solidFill>
          <a:ln w="12700">
            <a:miter lim="400000"/>
          </a:ln>
        </p:spPr>
        <p:txBody>
          <a:bodyPr lIns="54408" tIns="54408" rIns="54408" bIns="54408" anchor="ctr"/>
          <a:lstStyle/>
          <a:p>
            <a:pPr algn="ctr" defTabSz="821690">
              <a:lnSpc>
                <a:spcPct val="100000"/>
              </a:lnSpc>
            </a:pPr>
            <a:r>
              <a:rPr lang="zh-CN" altLang="en-US" sz="2400" b="0" dirty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</a:rPr>
              <a:t>固件升级</a:t>
            </a:r>
            <a:endParaRPr sz="2400" b="0" dirty="0">
              <a:solidFill>
                <a:srgbClr val="FFFFFF"/>
              </a:solidFill>
              <a:latin typeface="Helvetica Light"/>
              <a:ea typeface="Helvetica Light"/>
              <a:cs typeface="Helvetica Light"/>
            </a:endParaRPr>
          </a:p>
        </p:txBody>
      </p:sp>
      <p:sp>
        <p:nvSpPr>
          <p:cNvPr id="80" name="物模型"/>
          <p:cNvSpPr/>
          <p:nvPr/>
        </p:nvSpPr>
        <p:spPr>
          <a:xfrm>
            <a:off x="12505989" y="8122947"/>
            <a:ext cx="2384634" cy="87349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rPr lang="zh-CN" altLang="en-US" dirty="0"/>
              <a:t>数据解析</a:t>
            </a:r>
            <a:endParaRPr dirty="0"/>
          </a:p>
        </p:txBody>
      </p:sp>
      <p:sp>
        <p:nvSpPr>
          <p:cNvPr id="81" name="线条"/>
          <p:cNvSpPr/>
          <p:nvPr/>
        </p:nvSpPr>
        <p:spPr>
          <a:xfrm>
            <a:off x="17711940" y="6413140"/>
            <a:ext cx="1579482" cy="0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82" name="线条"/>
          <p:cNvSpPr/>
          <p:nvPr/>
        </p:nvSpPr>
        <p:spPr>
          <a:xfrm flipH="1">
            <a:off x="17711939" y="6571679"/>
            <a:ext cx="1579482" cy="10236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83" name="设备生命周期管理"/>
          <p:cNvSpPr txBox="1"/>
          <p:nvPr/>
        </p:nvSpPr>
        <p:spPr>
          <a:xfrm>
            <a:off x="6808201" y="4742139"/>
            <a:ext cx="1579483" cy="471924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>
            <a:spAutoFit/>
          </a:bodyPr>
          <a:lstStyle>
            <a:lvl1pPr algn="ctr">
              <a:lnSpc>
                <a:spcPct val="100000"/>
              </a:lnSpc>
              <a:defRPr sz="2000" b="0">
                <a:solidFill>
                  <a:srgbClr val="5E5E5E"/>
                </a:solidFill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rPr sz="2400" b="1" dirty="0"/>
              <a:t>设备</a:t>
            </a:r>
            <a:r>
              <a:rPr lang="zh-CN" altLang="en-US" sz="2400" b="1" dirty="0"/>
              <a:t>接入</a:t>
            </a:r>
            <a:endParaRPr sz="2400" b="1" dirty="0"/>
          </a:p>
        </p:txBody>
      </p:sp>
      <p:sp>
        <p:nvSpPr>
          <p:cNvPr id="84" name="矩形"/>
          <p:cNvSpPr/>
          <p:nvPr/>
        </p:nvSpPr>
        <p:spPr>
          <a:xfrm>
            <a:off x="9037611" y="4653898"/>
            <a:ext cx="6102354" cy="1228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miter lim="400000"/>
          </a:ln>
        </p:spPr>
        <p:txBody>
          <a:bodyPr lIns="54408" tIns="54408" rIns="54408" bIns="54408" anchor="ctr"/>
          <a:lstStyle/>
          <a:p>
            <a: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85" name="设备生命周期管理"/>
          <p:cNvSpPr txBox="1"/>
          <p:nvPr/>
        </p:nvSpPr>
        <p:spPr>
          <a:xfrm>
            <a:off x="9072500" y="4860918"/>
            <a:ext cx="734788" cy="841256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>
            <a:spAutoFit/>
          </a:bodyPr>
          <a:lstStyle>
            <a:lvl1pPr algn="ctr">
              <a:lnSpc>
                <a:spcPct val="100000"/>
              </a:lnSpc>
              <a:defRPr sz="2000" b="0">
                <a:solidFill>
                  <a:srgbClr val="5E5E5E"/>
                </a:solidFill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rPr lang="zh-CN" altLang="en-US" sz="2400" b="1"/>
              <a:t>数据分析</a:t>
            </a:r>
            <a:endParaRPr sz="2400" b="1" dirty="0"/>
          </a:p>
        </p:txBody>
      </p:sp>
      <p:sp>
        <p:nvSpPr>
          <p:cNvPr id="86" name="物模型"/>
          <p:cNvSpPr/>
          <p:nvPr/>
        </p:nvSpPr>
        <p:spPr>
          <a:xfrm>
            <a:off x="9807288" y="4824125"/>
            <a:ext cx="2337555" cy="873493"/>
          </a:xfrm>
          <a:prstGeom prst="rect">
            <a:avLst/>
          </a:prstGeom>
          <a:solidFill>
            <a:schemeClr val="accent1">
              <a:lumOff val="16847"/>
            </a:schemeClr>
          </a:solidFill>
          <a:ln w="12700">
            <a:miter lim="400000"/>
          </a:ln>
        </p:spPr>
        <p:txBody>
          <a:bodyPr lIns="54408" tIns="54408" rIns="54408" bIns="54408" anchor="ctr"/>
          <a:lstStyle/>
          <a:p>
            <a:pPr algn="ctr" defTabSz="821690">
              <a:lnSpc>
                <a:spcPct val="100000"/>
              </a:lnSpc>
            </a:pPr>
            <a:r>
              <a:rPr lang="zh-CN" altLang="en-US"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</a:rPr>
              <a:t>流分析</a:t>
            </a:r>
            <a:endParaRPr sz="2400" b="0" dirty="0">
              <a:solidFill>
                <a:srgbClr val="FFFFFF"/>
              </a:solidFill>
              <a:latin typeface="Helvetica Light"/>
              <a:ea typeface="Helvetica Light"/>
              <a:cs typeface="Helvetica Light"/>
            </a:endParaRPr>
          </a:p>
        </p:txBody>
      </p:sp>
      <p:sp>
        <p:nvSpPr>
          <p:cNvPr id="87" name="线条"/>
          <p:cNvSpPr/>
          <p:nvPr/>
        </p:nvSpPr>
        <p:spPr>
          <a:xfrm>
            <a:off x="8499936" y="5335408"/>
            <a:ext cx="556095" cy="0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88" name="线条"/>
          <p:cNvSpPr/>
          <p:nvPr/>
        </p:nvSpPr>
        <p:spPr>
          <a:xfrm flipH="1">
            <a:off x="8499935" y="5457327"/>
            <a:ext cx="539926" cy="1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89" name="线条"/>
          <p:cNvSpPr/>
          <p:nvPr/>
        </p:nvSpPr>
        <p:spPr>
          <a:xfrm>
            <a:off x="8499939" y="8024725"/>
            <a:ext cx="556095" cy="0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90" name="线条"/>
          <p:cNvSpPr/>
          <p:nvPr/>
        </p:nvSpPr>
        <p:spPr>
          <a:xfrm flipH="1">
            <a:off x="8499938" y="8146644"/>
            <a:ext cx="539926" cy="1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91" name="设备生命周期管理"/>
          <p:cNvSpPr txBox="1"/>
          <p:nvPr/>
        </p:nvSpPr>
        <p:spPr>
          <a:xfrm>
            <a:off x="4573805" y="8872573"/>
            <a:ext cx="1579483" cy="471924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>
            <a:spAutoFit/>
          </a:bodyPr>
          <a:lstStyle>
            <a:lvl1pPr algn="ctr">
              <a:lnSpc>
                <a:spcPct val="100000"/>
              </a:lnSpc>
              <a:defRPr sz="2000" b="0">
                <a:solidFill>
                  <a:srgbClr val="5E5E5E"/>
                </a:solidFill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rPr lang="zh-CN" altLang="en-US" sz="2400" b="1" dirty="0"/>
              <a:t>边缘计算</a:t>
            </a:r>
            <a:endParaRPr sz="2400" b="1" dirty="0"/>
          </a:p>
        </p:txBody>
      </p:sp>
      <p:sp>
        <p:nvSpPr>
          <p:cNvPr id="92" name="物模型"/>
          <p:cNvSpPr/>
          <p:nvPr/>
        </p:nvSpPr>
        <p:spPr>
          <a:xfrm>
            <a:off x="12505989" y="4849006"/>
            <a:ext cx="2337555" cy="87349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miter lim="400000"/>
          </a:ln>
        </p:spPr>
        <p:txBody>
          <a:bodyPr lIns="54408" tIns="54408" rIns="54408" bIns="54408" anchor="ctr"/>
          <a:lstStyle>
            <a:lvl1pPr algn="ctr" defTabSz="821690">
              <a:lnSpc>
                <a:spcPct val="100000"/>
              </a:lnSpc>
              <a:defRPr sz="24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rPr lang="zh-CN" altLang="en-US" dirty="0"/>
              <a:t>空间可视化</a:t>
            </a:r>
            <a:endParaRPr dirty="0"/>
          </a:p>
        </p:txBody>
      </p:sp>
      <p:sp>
        <p:nvSpPr>
          <p:cNvPr id="93" name="线条"/>
          <p:cNvSpPr/>
          <p:nvPr/>
        </p:nvSpPr>
        <p:spPr>
          <a:xfrm flipH="1">
            <a:off x="3471867" y="5722499"/>
            <a:ext cx="3316865" cy="19019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94" name="线条"/>
          <p:cNvSpPr/>
          <p:nvPr/>
        </p:nvSpPr>
        <p:spPr>
          <a:xfrm>
            <a:off x="3475854" y="5506066"/>
            <a:ext cx="3312878" cy="0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3" name="矩形 2"/>
          <p:cNvSpPr/>
          <p:nvPr/>
        </p:nvSpPr>
        <p:spPr>
          <a:xfrm>
            <a:off x="3800429" y="4978742"/>
            <a:ext cx="26981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821690"/>
            <a:r>
              <a:rPr lang="en-US" altLang="zh-CN" sz="2800" b="0" dirty="0" err="1" smtClean="0">
                <a:solidFill>
                  <a:schemeClr val="tx1"/>
                </a:solidFill>
                <a:latin typeface="Helvetica Light"/>
                <a:ea typeface="Helvetica Light"/>
                <a:cs typeface="Helvetica Light"/>
              </a:rPr>
              <a:t>Alink</a:t>
            </a:r>
            <a:r>
              <a:rPr lang="en-US" altLang="zh-CN" sz="2800" b="0" dirty="0" smtClean="0">
                <a:solidFill>
                  <a:schemeClr val="tx1"/>
                </a:solidFill>
                <a:latin typeface="Helvetica Light"/>
                <a:ea typeface="Helvetica Light"/>
                <a:cs typeface="Helvetica Light"/>
              </a:rPr>
              <a:t> Protocol</a:t>
            </a:r>
            <a:endParaRPr lang="en-US" altLang="zh-CN" sz="2800" b="0" dirty="0">
              <a:solidFill>
                <a:schemeClr val="tx1"/>
              </a:solidFill>
              <a:latin typeface="Helvetica Light"/>
              <a:ea typeface="Helvetica Light"/>
              <a:cs typeface="Helvetica Ligh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1323" y="9577216"/>
            <a:ext cx="1148471" cy="1148471"/>
          </a:xfrm>
          <a:prstGeom prst="rect">
            <a:avLst/>
          </a:prstGeom>
        </p:spPr>
      </p:pic>
      <p:sp>
        <p:nvSpPr>
          <p:cNvPr id="95" name="线条"/>
          <p:cNvSpPr/>
          <p:nvPr/>
        </p:nvSpPr>
        <p:spPr>
          <a:xfrm>
            <a:off x="4050435" y="10174651"/>
            <a:ext cx="631441" cy="1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97" name="线条"/>
          <p:cNvSpPr/>
          <p:nvPr/>
        </p:nvSpPr>
        <p:spPr>
          <a:xfrm flipH="1">
            <a:off x="4050435" y="10357531"/>
            <a:ext cx="631441" cy="1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98" name="线条"/>
          <p:cNvSpPr/>
          <p:nvPr/>
        </p:nvSpPr>
        <p:spPr>
          <a:xfrm>
            <a:off x="5772900" y="10174651"/>
            <a:ext cx="1014898" cy="1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99" name="线条"/>
          <p:cNvSpPr/>
          <p:nvPr/>
        </p:nvSpPr>
        <p:spPr>
          <a:xfrm flipH="1">
            <a:off x="5772900" y="10357531"/>
            <a:ext cx="1014898" cy="1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 Medium"/>
              </a:defRPr>
            </a:pPr>
          </a:p>
        </p:txBody>
      </p:sp>
      <p:sp>
        <p:nvSpPr>
          <p:cNvPr id="100" name="矩形 99"/>
          <p:cNvSpPr/>
          <p:nvPr/>
        </p:nvSpPr>
        <p:spPr>
          <a:xfrm>
            <a:off x="4436471" y="10589047"/>
            <a:ext cx="162095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821690"/>
            <a:r>
              <a:rPr lang="zh-CN" altLang="en-US" sz="2800" b="0" dirty="0" smtClean="0">
                <a:solidFill>
                  <a:schemeClr val="tx1"/>
                </a:solidFill>
                <a:latin typeface="Helvetica Light"/>
                <a:ea typeface="Helvetica Light"/>
                <a:cs typeface="Helvetica Light"/>
              </a:rPr>
              <a:t>边缘集群</a:t>
            </a:r>
            <a:endParaRPr lang="en-US" altLang="zh-CN" sz="2800" b="0" dirty="0">
              <a:solidFill>
                <a:schemeClr val="tx1"/>
              </a:solidFill>
              <a:latin typeface="Helvetica Light"/>
              <a:ea typeface="Helvetica Light"/>
              <a:cs typeface="Helvetica Ligh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433931" y="4336107"/>
            <a:ext cx="3647171" cy="7153581"/>
          </a:xfrm>
          <a:prstGeom prst="rect">
            <a:avLst/>
          </a:prstGeom>
          <a:noFill/>
          <a:ln w="60325" cap="flat">
            <a:solidFill>
              <a:schemeClr val="accent5">
                <a:lumMod val="50000"/>
              </a:schemeClr>
            </a:solidFill>
            <a:prstDash val="lg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1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</p:spTree>
  </p:cSld>
  <p:clrMapOvr>
    <a:masterClrMapping/>
  </p:clrMapOvr>
  <p:transition spd="med" advTm="2430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56463" y="2532955"/>
            <a:ext cx="17658810" cy="9008798"/>
            <a:chOff x="1680488" y="2487603"/>
            <a:chExt cx="21446888" cy="9561747"/>
          </a:xfrm>
        </p:grpSpPr>
        <p:sp>
          <p:nvSpPr>
            <p:cNvPr id="133" name="矩形"/>
            <p:cNvSpPr/>
            <p:nvPr/>
          </p:nvSpPr>
          <p:spPr>
            <a:xfrm>
              <a:off x="7680090" y="7531056"/>
              <a:ext cx="10599039" cy="3039132"/>
            </a:xfrm>
            <a:prstGeom prst="rect">
              <a:avLst/>
            </a:prstGeom>
            <a:ln w="12700">
              <a:solidFill>
                <a:srgbClr val="000000"/>
              </a:solidFill>
              <a:miter lim="400000"/>
            </a:ln>
          </p:spPr>
          <p:txBody>
            <a:bodyPr lIns="0" tIns="0" rIns="0" bIns="0" anchor="ctr"/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微软雅黑" panose="020B0503020204020204" charset="-122"/>
                </a:defRPr>
              </a:pPr>
            </a:p>
          </p:txBody>
        </p:sp>
        <p:sp>
          <p:nvSpPr>
            <p:cNvPr id="134" name="矩形"/>
            <p:cNvSpPr/>
            <p:nvPr/>
          </p:nvSpPr>
          <p:spPr>
            <a:xfrm>
              <a:off x="7747000" y="3286407"/>
              <a:ext cx="3162300" cy="3823414"/>
            </a:xfrm>
            <a:prstGeom prst="rect">
              <a:avLst/>
            </a:prstGeom>
            <a:ln w="12700">
              <a:solidFill>
                <a:srgbClr val="000000"/>
              </a:solidFill>
              <a:miter lim="400000"/>
            </a:ln>
          </p:spPr>
          <p:txBody>
            <a:bodyPr lIns="0" tIns="0" rIns="0" bIns="0" anchor="ctr"/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微软雅黑" panose="020B0503020204020204" charset="-122"/>
                </a:defRPr>
              </a:pPr>
            </a:p>
          </p:txBody>
        </p:sp>
        <p:sp>
          <p:nvSpPr>
            <p:cNvPr id="135" name="矩形"/>
            <p:cNvSpPr/>
            <p:nvPr/>
          </p:nvSpPr>
          <p:spPr>
            <a:xfrm>
              <a:off x="11245457" y="3327774"/>
              <a:ext cx="7040489" cy="2928995"/>
            </a:xfrm>
            <a:prstGeom prst="rect">
              <a:avLst/>
            </a:prstGeom>
            <a:ln w="12700">
              <a:solidFill>
                <a:srgbClr val="000000"/>
              </a:solidFill>
              <a:miter lim="400000"/>
            </a:ln>
          </p:spPr>
          <p:txBody>
            <a:bodyPr lIns="0" tIns="0" rIns="0" bIns="0" anchor="ctr"/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微软雅黑" panose="020B0503020204020204" charset="-122"/>
                </a:defRPr>
              </a:pPr>
            </a:p>
          </p:txBody>
        </p:sp>
        <p:grpSp>
          <p:nvGrpSpPr>
            <p:cNvPr id="136" name="成组"/>
            <p:cNvGrpSpPr/>
            <p:nvPr/>
          </p:nvGrpSpPr>
          <p:grpSpPr>
            <a:xfrm>
              <a:off x="7838519" y="10634415"/>
              <a:ext cx="10258816" cy="1289532"/>
              <a:chOff x="0" y="0"/>
              <a:chExt cx="10258814" cy="1289530"/>
            </a:xfrm>
          </p:grpSpPr>
          <p:grpSp>
            <p:nvGrpSpPr>
              <p:cNvPr id="137" name="成组"/>
              <p:cNvGrpSpPr/>
              <p:nvPr/>
            </p:nvGrpSpPr>
            <p:grpSpPr>
              <a:xfrm>
                <a:off x="0" y="41178"/>
                <a:ext cx="1551245" cy="1198905"/>
                <a:chOff x="0" y="0"/>
                <a:chExt cx="1551244" cy="1198904"/>
              </a:xfrm>
            </p:grpSpPr>
            <p:pic>
              <p:nvPicPr>
                <p:cNvPr id="147" name="风机.png" descr="风机.png"/>
                <p:cNvPicPr>
                  <a:picLocks noChangeAspect="1"/>
                </p:cNvPicPr>
                <p:nvPr/>
              </p:nvPicPr>
              <p:blipFill>
                <a:blip r:embed="rId1"/>
                <a:stretch>
                  <a:fillRect/>
                </a:stretch>
              </p:blipFill>
              <p:spPr>
                <a:xfrm>
                  <a:off x="0" y="0"/>
                  <a:ext cx="820806" cy="820806"/>
                </a:xfrm>
                <a:prstGeom prst="rect">
                  <a:avLst/>
                </a:prstGeom>
                <a:ln w="12700" cap="flat">
                  <a:noFill/>
                  <a:miter lim="400000"/>
                  <a:headEnd/>
                  <a:tailEnd/>
                </a:ln>
                <a:effectLst/>
              </p:spPr>
            </p:pic>
            <p:pic>
              <p:nvPicPr>
                <p:cNvPr id="148" name="风机.png" descr="风机.png"/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323474" y="147304"/>
                  <a:ext cx="827740" cy="827740"/>
                </a:xfrm>
                <a:prstGeom prst="rect">
                  <a:avLst/>
                </a:prstGeom>
                <a:ln w="12700" cap="flat">
                  <a:noFill/>
                  <a:miter lim="400000"/>
                  <a:headEnd/>
                  <a:tailEnd/>
                </a:ln>
                <a:effectLst/>
              </p:spPr>
            </p:pic>
            <p:pic>
              <p:nvPicPr>
                <p:cNvPr id="149" name="风机.png" descr="风机.png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77325" y="224985"/>
                  <a:ext cx="973920" cy="973920"/>
                </a:xfrm>
                <a:prstGeom prst="rect">
                  <a:avLst/>
                </a:prstGeom>
                <a:ln w="12700" cap="flat">
                  <a:noFill/>
                  <a:miter lim="400000"/>
                  <a:headEnd/>
                  <a:tailEnd/>
                </a:ln>
                <a:effectLst/>
              </p:spPr>
            </p:pic>
          </p:grpSp>
          <p:grpSp>
            <p:nvGrpSpPr>
              <p:cNvPr id="138" name="成组"/>
              <p:cNvGrpSpPr/>
              <p:nvPr/>
            </p:nvGrpSpPr>
            <p:grpSpPr>
              <a:xfrm>
                <a:off x="1960151" y="180255"/>
                <a:ext cx="1676284" cy="920751"/>
                <a:chOff x="0" y="0"/>
                <a:chExt cx="1676282" cy="920749"/>
              </a:xfrm>
            </p:grpSpPr>
            <p:pic>
              <p:nvPicPr>
                <p:cNvPr id="145" name="气象站_1.png" descr="气象站_1.png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0" y="0"/>
                  <a:ext cx="920750" cy="920750"/>
                </a:xfrm>
                <a:prstGeom prst="rect">
                  <a:avLst/>
                </a:prstGeom>
                <a:ln w="12700" cap="flat">
                  <a:noFill/>
                  <a:miter lim="400000"/>
                  <a:headEnd/>
                  <a:tailEnd/>
                </a:ln>
                <a:effectLst/>
              </p:spPr>
            </p:pic>
            <p:pic>
              <p:nvPicPr>
                <p:cNvPr id="146" name="气象站_1.png" descr="气象站_1.png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55533" y="0"/>
                  <a:ext cx="920750" cy="920750"/>
                </a:xfrm>
                <a:prstGeom prst="rect">
                  <a:avLst/>
                </a:prstGeom>
                <a:ln w="12700" cap="flat">
                  <a:noFill/>
                  <a:miter lim="400000"/>
                  <a:headEnd/>
                  <a:tailEnd/>
                </a:ln>
                <a:effectLst/>
              </p:spPr>
            </p:pic>
          </p:grpSp>
          <p:grpSp>
            <p:nvGrpSpPr>
              <p:cNvPr id="139" name="成组"/>
              <p:cNvGrpSpPr/>
              <p:nvPr/>
            </p:nvGrpSpPr>
            <p:grpSpPr>
              <a:xfrm>
                <a:off x="7432395" y="304800"/>
                <a:ext cx="1248354" cy="609600"/>
                <a:chOff x="0" y="0"/>
                <a:chExt cx="1248352" cy="609600"/>
              </a:xfrm>
            </p:grpSpPr>
            <p:pic>
              <p:nvPicPr>
                <p:cNvPr id="143" name="GPRS电表.png" descr="GPRS电表.png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0" y="0"/>
                  <a:ext cx="609600" cy="609600"/>
                </a:xfrm>
                <a:prstGeom prst="rect">
                  <a:avLst/>
                </a:prstGeom>
                <a:ln w="12700" cap="flat">
                  <a:noFill/>
                  <a:miter lim="400000"/>
                  <a:headEnd/>
                  <a:tailEnd/>
                </a:ln>
                <a:effectLst/>
              </p:spPr>
            </p:pic>
            <p:pic>
              <p:nvPicPr>
                <p:cNvPr id="144" name="GPRS电表.png" descr="GPRS电表.png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38752" y="0"/>
                  <a:ext cx="609601" cy="609600"/>
                </a:xfrm>
                <a:prstGeom prst="rect">
                  <a:avLst/>
                </a:prstGeom>
                <a:ln w="12700" cap="flat">
                  <a:noFill/>
                  <a:miter lim="400000"/>
                  <a:headEnd/>
                  <a:tailEnd/>
                </a:ln>
                <a:effectLst/>
              </p:spPr>
            </p:pic>
          </p:grpSp>
          <p:pic>
            <p:nvPicPr>
              <p:cNvPr id="140" name="自行车-2.png" descr="自行车-2.png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045340" y="0"/>
                <a:ext cx="1320890" cy="1281262"/>
              </a:xfrm>
              <a:prstGeom prst="rect">
                <a:avLst/>
              </a:prstGeom>
              <a:ln w="12700" cap="flat">
                <a:noFill/>
                <a:miter lim="400000"/>
                <a:headEnd/>
                <a:tailEnd/>
              </a:ln>
              <a:effectLst/>
            </p:spPr>
          </p:pic>
          <p:pic>
            <p:nvPicPr>
              <p:cNvPr id="141" name="冰箱.png" descr="冰箱.png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75137" y="41178"/>
                <a:ext cx="1248353" cy="1248353"/>
              </a:xfrm>
              <a:prstGeom prst="rect">
                <a:avLst/>
              </a:prstGeom>
              <a:ln w="12700" cap="flat">
                <a:noFill/>
                <a:miter lim="400000"/>
                <a:headEnd/>
                <a:tailEnd/>
              </a:ln>
              <a:effectLst/>
            </p:spPr>
          </p:pic>
          <p:pic>
            <p:nvPicPr>
              <p:cNvPr id="142" name="空调.png" descr="空调.png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338064" y="180255"/>
                <a:ext cx="920751" cy="920751"/>
              </a:xfrm>
              <a:prstGeom prst="rect">
                <a:avLst/>
              </a:prstGeom>
              <a:ln w="12700" cap="flat">
                <a:noFill/>
                <a:miter lim="400000"/>
                <a:headEnd/>
                <a:tailEnd/>
              </a:ln>
              <a:effectLst/>
            </p:spPr>
          </p:pic>
        </p:grpSp>
        <p:sp>
          <p:nvSpPr>
            <p:cNvPr id="150" name="云-端一体化的运行容器 + 编程模式 + 编程脚本"/>
            <p:cNvSpPr txBox="1"/>
            <p:nvPr/>
          </p:nvSpPr>
          <p:spPr>
            <a:xfrm>
              <a:off x="9822553" y="2487603"/>
              <a:ext cx="6658707" cy="558801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50800" tIns="50800" rIns="50800" bIns="50800" anchor="ctr">
              <a:spAutoFit/>
            </a:bodyPr>
            <a:lstStyle>
              <a:lvl1pPr>
                <a:lnSpc>
                  <a:spcPct val="110000"/>
                </a:lnSpc>
                <a:defRPr sz="25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t>云-端一体化的运行容器 + 编程模式 + 编程脚本</a:t>
              </a:r>
            </a:p>
          </p:txBody>
        </p:sp>
        <p:pic>
          <p:nvPicPr>
            <p:cNvPr id="151" name="容器.png" descr="容器.png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5468176" y="4027141"/>
              <a:ext cx="1214826" cy="1214826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pic>
          <p:nvPicPr>
            <p:cNvPr id="152" name="容器.png" descr="容器.png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3071657" y="7775278"/>
              <a:ext cx="1214827" cy="1214826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pic>
          <p:nvPicPr>
            <p:cNvPr id="153" name="容器.png" descr="容器.png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1690060" y="7775278"/>
              <a:ext cx="1214826" cy="1214826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pic>
          <p:nvPicPr>
            <p:cNvPr id="154" name="容器.png" descr="容器.png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6695052" y="4027141"/>
              <a:ext cx="1214826" cy="1214826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pic>
          <p:nvPicPr>
            <p:cNvPr id="155" name="通道.png" descr="通道.png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5951948" y="6320995"/>
              <a:ext cx="1145835" cy="114583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156" name="设备链接+设备控制"/>
            <p:cNvSpPr/>
            <p:nvPr/>
          </p:nvSpPr>
          <p:spPr>
            <a:xfrm>
              <a:off x="7686908" y="9918876"/>
              <a:ext cx="10599038" cy="558801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>
              <a:lvl1pPr algn="ctr" defTabSz="825500">
                <a:lnSpc>
                  <a:spcPct val="100000"/>
                </a:lnSpc>
                <a:defRPr sz="3200"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Neue Medium"/>
                </a:defRPr>
              </a:lvl1pPr>
            </a:lstStyle>
            <a:p>
              <a:r>
                <a:rPr dirty="0"/>
                <a:t>设备</a:t>
              </a:r>
              <a:r>
                <a:rPr lang="zh-CN" altLang="en-US" dirty="0"/>
                <a:t>连</a:t>
              </a:r>
              <a:r>
                <a:rPr dirty="0"/>
                <a:t>接+设备控制</a:t>
              </a:r>
              <a:endParaRPr dirty="0"/>
            </a:p>
          </p:txBody>
        </p:sp>
        <p:pic>
          <p:nvPicPr>
            <p:cNvPr id="157" name="js (1).png" descr="js (1).png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496216" y="3519141"/>
              <a:ext cx="1065746" cy="1065746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pic>
          <p:nvPicPr>
            <p:cNvPr id="158" name="python.png" descr="python.png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106472" y="3432241"/>
              <a:ext cx="1274964" cy="1274963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159" name="脚本编程"/>
            <p:cNvSpPr txBox="1"/>
            <p:nvPr/>
          </p:nvSpPr>
          <p:spPr>
            <a:xfrm>
              <a:off x="8643975" y="4602016"/>
              <a:ext cx="1802517" cy="558057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50800" tIns="50800" rIns="50800" bIns="50800" anchor="ctr">
              <a:spAutoFit/>
            </a:bodyPr>
            <a:lstStyle>
              <a:lvl1pPr>
                <a:lnSpc>
                  <a:spcPct val="110000"/>
                </a:lnSpc>
                <a:defRPr sz="25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rPr dirty="0" err="1"/>
                <a:t>脚本编程</a:t>
              </a:r>
              <a:endParaRPr dirty="0"/>
            </a:p>
          </p:txBody>
        </p:sp>
        <p:pic>
          <p:nvPicPr>
            <p:cNvPr id="160" name="ifttt.png" descr="ifttt.png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274240" y="4212097"/>
              <a:ext cx="4004121" cy="3588909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161" name="可视编程"/>
            <p:cNvSpPr txBox="1"/>
            <p:nvPr/>
          </p:nvSpPr>
          <p:spPr>
            <a:xfrm>
              <a:off x="8643975" y="6483345"/>
              <a:ext cx="1686917" cy="558057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50800" tIns="50800" rIns="50800" bIns="50800" anchor="ctr">
              <a:spAutoFit/>
            </a:bodyPr>
            <a:lstStyle>
              <a:lvl1pPr>
                <a:lnSpc>
                  <a:spcPct val="110000"/>
                </a:lnSpc>
                <a:defRPr sz="25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rPr dirty="0" err="1"/>
                <a:t>可视编程</a:t>
              </a:r>
              <a:endParaRPr dirty="0"/>
            </a:p>
          </p:txBody>
        </p:sp>
        <p:sp>
          <p:nvSpPr>
            <p:cNvPr id="162" name="线条"/>
            <p:cNvSpPr/>
            <p:nvPr/>
          </p:nvSpPr>
          <p:spPr>
            <a:xfrm>
              <a:off x="11083608" y="6097380"/>
              <a:ext cx="1902820" cy="1"/>
            </a:xfrm>
            <a:prstGeom prst="line">
              <a:avLst/>
            </a:prstGeom>
            <a:ln w="50800">
              <a:solidFill>
                <a:srgbClr val="00B0F0"/>
              </a:solidFill>
              <a:miter lim="400000"/>
            </a:ln>
          </p:spPr>
          <p:txBody>
            <a:bodyPr lIns="0" tIns="0" rIns="0" bIns="0" anchor="ctr"/>
            <a:lstStyle/>
            <a:p>
              <a:pPr algn="ctr" defTabSz="825500">
                <a:lnSpc>
                  <a:spcPct val="100000"/>
                </a:lnSpc>
                <a:defRPr sz="3200"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Neue Medium"/>
                </a:defRPr>
              </a:pPr>
            </a:p>
          </p:txBody>
        </p:sp>
        <p:sp>
          <p:nvSpPr>
            <p:cNvPr id="163" name="线条"/>
            <p:cNvSpPr/>
            <p:nvPr/>
          </p:nvSpPr>
          <p:spPr>
            <a:xfrm>
              <a:off x="12967926" y="6071980"/>
              <a:ext cx="1" cy="1643866"/>
            </a:xfrm>
            <a:prstGeom prst="line">
              <a:avLst/>
            </a:prstGeom>
            <a:ln w="50800">
              <a:solidFill>
                <a:srgbClr val="00B0F0"/>
              </a:solidFill>
              <a:miter lim="400000"/>
              <a:tailEnd type="triangle"/>
            </a:ln>
          </p:spPr>
          <p:txBody>
            <a:bodyPr lIns="0" tIns="0" rIns="0" bIns="0" anchor="ctr"/>
            <a:lstStyle/>
            <a:p>
              <a:pPr algn="ctr" defTabSz="825500">
                <a:lnSpc>
                  <a:spcPct val="100000"/>
                </a:lnSpc>
                <a:defRPr sz="3200"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Neue Medium"/>
                </a:defRPr>
              </a:pPr>
            </a:p>
          </p:txBody>
        </p:sp>
        <p:sp>
          <p:nvSpPr>
            <p:cNvPr id="164" name="线条"/>
            <p:cNvSpPr/>
            <p:nvPr/>
          </p:nvSpPr>
          <p:spPr>
            <a:xfrm>
              <a:off x="11111622" y="4557023"/>
              <a:ext cx="2959082" cy="1"/>
            </a:xfrm>
            <a:prstGeom prst="line">
              <a:avLst/>
            </a:prstGeom>
            <a:ln w="50800">
              <a:solidFill>
                <a:srgbClr val="00B0F0"/>
              </a:solidFill>
              <a:miter lim="400000"/>
              <a:tailEnd type="triangle"/>
            </a:ln>
          </p:spPr>
          <p:txBody>
            <a:bodyPr lIns="0" tIns="0" rIns="0" bIns="0" anchor="ctr"/>
            <a:lstStyle/>
            <a:p>
              <a:pPr algn="ctr" defTabSz="825500">
                <a:lnSpc>
                  <a:spcPct val="100000"/>
                </a:lnSpc>
                <a:defRPr sz="3200"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Neue Medium"/>
                </a:defRPr>
              </a:pPr>
            </a:p>
          </p:txBody>
        </p:sp>
        <p:sp>
          <p:nvSpPr>
            <p:cNvPr id="165" name="线条"/>
            <p:cNvSpPr/>
            <p:nvPr/>
          </p:nvSpPr>
          <p:spPr>
            <a:xfrm>
              <a:off x="16524362" y="5548521"/>
              <a:ext cx="1" cy="4269531"/>
            </a:xfrm>
            <a:prstGeom prst="line">
              <a:avLst/>
            </a:prstGeom>
            <a:ln w="50800">
              <a:solidFill>
                <a:srgbClr val="7A81FF"/>
              </a:solidFill>
              <a:miter lim="400000"/>
              <a:headEnd type="triangle"/>
              <a:tailEnd type="triangle"/>
            </a:ln>
          </p:spPr>
          <p:txBody>
            <a:bodyPr lIns="0" tIns="0" rIns="0" bIns="0" anchor="ctr"/>
            <a:lstStyle/>
            <a:p>
              <a:pPr algn="ctr" defTabSz="825500">
                <a:lnSpc>
                  <a:spcPct val="100000"/>
                </a:lnSpc>
                <a:defRPr sz="3200"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Neue Medium"/>
                </a:defRPr>
              </a:pPr>
            </a:p>
          </p:txBody>
        </p:sp>
        <p:sp>
          <p:nvSpPr>
            <p:cNvPr id="166" name="边缘"/>
            <p:cNvSpPr txBox="1"/>
            <p:nvPr/>
          </p:nvSpPr>
          <p:spPr>
            <a:xfrm>
              <a:off x="7650175" y="7531056"/>
              <a:ext cx="1500229" cy="558801"/>
            </a:xfrm>
            <a:prstGeom prst="rect">
              <a:avLst/>
            </a:prstGeom>
            <a:ln w="12700">
              <a:miter lim="400000"/>
            </a:ln>
          </p:spPr>
          <p:txBody>
            <a:bodyPr lIns="50800" tIns="50800" rIns="50800" bIns="50800" anchor="ctr">
              <a:spAutoFit/>
            </a:bodyPr>
            <a:lstStyle>
              <a:lvl1pPr>
                <a:lnSpc>
                  <a:spcPct val="110000"/>
                </a:lnSpc>
                <a:defRPr sz="25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rPr dirty="0" err="1"/>
                <a:t>边缘</a:t>
              </a:r>
              <a:endParaRPr dirty="0"/>
            </a:p>
          </p:txBody>
        </p:sp>
        <p:sp>
          <p:nvSpPr>
            <p:cNvPr id="167" name="云端"/>
            <p:cNvSpPr txBox="1"/>
            <p:nvPr/>
          </p:nvSpPr>
          <p:spPr>
            <a:xfrm>
              <a:off x="11223262" y="3358522"/>
              <a:ext cx="1500229" cy="558801"/>
            </a:xfrm>
            <a:prstGeom prst="rect">
              <a:avLst/>
            </a:prstGeom>
            <a:ln w="12700">
              <a:miter lim="400000"/>
            </a:ln>
          </p:spPr>
          <p:txBody>
            <a:bodyPr lIns="50800" tIns="50800" rIns="50800" bIns="50800" anchor="ctr">
              <a:spAutoFit/>
            </a:bodyPr>
            <a:lstStyle>
              <a:lvl1pPr>
                <a:lnSpc>
                  <a:spcPct val="110000"/>
                </a:lnSpc>
                <a:defRPr sz="25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t>云端</a:t>
              </a:r>
            </a:p>
          </p:txBody>
        </p:sp>
        <p:sp>
          <p:nvSpPr>
            <p:cNvPr id="168" name="FC容器"/>
            <p:cNvSpPr txBox="1"/>
            <p:nvPr/>
          </p:nvSpPr>
          <p:spPr>
            <a:xfrm>
              <a:off x="15614377" y="5202729"/>
              <a:ext cx="939229" cy="396357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50800" tIns="50800" rIns="50800" bIns="50800" anchor="ctr">
              <a:spAutoFit/>
            </a:bodyPr>
            <a:lstStyle>
              <a:lvl1pPr>
                <a:lnSpc>
                  <a:spcPct val="110000"/>
                </a:lnSpc>
                <a:defRPr sz="16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rPr dirty="0" err="1"/>
                <a:t>FC容器</a:t>
              </a:r>
              <a:endParaRPr dirty="0"/>
            </a:p>
          </p:txBody>
        </p:sp>
        <p:sp>
          <p:nvSpPr>
            <p:cNvPr id="169" name="算法容器"/>
            <p:cNvSpPr txBox="1"/>
            <p:nvPr/>
          </p:nvSpPr>
          <p:spPr>
            <a:xfrm>
              <a:off x="16869000" y="5188381"/>
              <a:ext cx="1182324" cy="396357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50800" tIns="50800" rIns="50800" bIns="50800" anchor="ctr">
              <a:spAutoFit/>
            </a:bodyPr>
            <a:lstStyle>
              <a:lvl1pPr>
                <a:lnSpc>
                  <a:spcPct val="110000"/>
                </a:lnSpc>
                <a:defRPr sz="16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rPr dirty="0" err="1"/>
                <a:t>算法容器</a:t>
              </a:r>
              <a:endParaRPr dirty="0"/>
            </a:p>
          </p:txBody>
        </p:sp>
        <p:sp>
          <p:nvSpPr>
            <p:cNvPr id="170" name="算法容器"/>
            <p:cNvSpPr txBox="1"/>
            <p:nvPr/>
          </p:nvSpPr>
          <p:spPr>
            <a:xfrm>
              <a:off x="13084260" y="8911484"/>
              <a:ext cx="1210399" cy="396357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50800" tIns="50800" rIns="50800" bIns="50800" anchor="ctr">
              <a:spAutoFit/>
            </a:bodyPr>
            <a:lstStyle>
              <a:lvl1pPr>
                <a:lnSpc>
                  <a:spcPct val="110000"/>
                </a:lnSpc>
                <a:defRPr sz="16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rPr dirty="0" err="1"/>
                <a:t>算法容器</a:t>
              </a:r>
              <a:endParaRPr dirty="0"/>
            </a:p>
          </p:txBody>
        </p:sp>
        <p:sp>
          <p:nvSpPr>
            <p:cNvPr id="171" name="FC容器"/>
            <p:cNvSpPr txBox="1"/>
            <p:nvPr/>
          </p:nvSpPr>
          <p:spPr>
            <a:xfrm>
              <a:off x="11712452" y="8985404"/>
              <a:ext cx="1122090" cy="396357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50800" tIns="50800" rIns="50800" bIns="50800" anchor="ctr">
              <a:spAutoFit/>
            </a:bodyPr>
            <a:lstStyle>
              <a:lvl1pPr>
                <a:lnSpc>
                  <a:spcPct val="110000"/>
                </a:lnSpc>
                <a:defRPr sz="16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rPr dirty="0" err="1"/>
                <a:t>FC容器</a:t>
              </a:r>
              <a:endParaRPr dirty="0"/>
            </a:p>
          </p:txBody>
        </p:sp>
        <p:sp>
          <p:nvSpPr>
            <p:cNvPr id="172" name="线条"/>
            <p:cNvSpPr/>
            <p:nvPr/>
          </p:nvSpPr>
          <p:spPr>
            <a:xfrm>
              <a:off x="12986427" y="8813909"/>
              <a:ext cx="1" cy="939801"/>
            </a:xfrm>
            <a:prstGeom prst="line">
              <a:avLst/>
            </a:prstGeom>
            <a:ln w="50800">
              <a:solidFill>
                <a:srgbClr val="FFD479"/>
              </a:solidFill>
              <a:miter lim="400000"/>
              <a:headEnd type="triangle"/>
              <a:tailEnd type="triangle"/>
            </a:ln>
          </p:spPr>
          <p:txBody>
            <a:bodyPr lIns="0" tIns="0" rIns="0" bIns="0" anchor="ctr"/>
            <a:lstStyle/>
            <a:p>
              <a:pPr algn="ctr" defTabSz="825500">
                <a:lnSpc>
                  <a:spcPct val="100000"/>
                </a:lnSpc>
                <a:defRPr sz="3200"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Neue Medium"/>
                </a:defRPr>
              </a:pPr>
            </a:p>
          </p:txBody>
        </p:sp>
        <p:sp>
          <p:nvSpPr>
            <p:cNvPr id="173" name="云通道"/>
            <p:cNvSpPr txBox="1"/>
            <p:nvPr/>
          </p:nvSpPr>
          <p:spPr>
            <a:xfrm>
              <a:off x="16824242" y="7070666"/>
              <a:ext cx="956445" cy="381001"/>
            </a:xfrm>
            <a:prstGeom prst="rect">
              <a:avLst/>
            </a:prstGeom>
            <a:ln w="12700">
              <a:miter lim="400000"/>
            </a:ln>
          </p:spPr>
          <p:txBody>
            <a:bodyPr lIns="50800" tIns="50800" rIns="50800" bIns="50800" anchor="ctr">
              <a:spAutoFit/>
            </a:bodyPr>
            <a:lstStyle>
              <a:lvl1pPr>
                <a:lnSpc>
                  <a:spcPct val="110000"/>
                </a:lnSpc>
                <a:defRPr sz="16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t>云通道</a:t>
              </a:r>
            </a:p>
          </p:txBody>
        </p:sp>
        <p:sp>
          <p:nvSpPr>
            <p:cNvPr id="174" name="本地通道"/>
            <p:cNvSpPr txBox="1"/>
            <p:nvPr/>
          </p:nvSpPr>
          <p:spPr>
            <a:xfrm>
              <a:off x="12996936" y="9394306"/>
              <a:ext cx="1192464" cy="396357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50800" tIns="50800" rIns="50800" bIns="50800" anchor="ctr">
              <a:spAutoFit/>
            </a:bodyPr>
            <a:lstStyle>
              <a:lvl1pPr>
                <a:lnSpc>
                  <a:spcPct val="110000"/>
                </a:lnSpc>
                <a:defRPr sz="16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rPr dirty="0" err="1"/>
                <a:t>本地通道</a:t>
              </a:r>
              <a:endParaRPr dirty="0"/>
            </a:p>
          </p:txBody>
        </p:sp>
        <p:sp>
          <p:nvSpPr>
            <p:cNvPr id="175" name="线条"/>
            <p:cNvSpPr/>
            <p:nvPr/>
          </p:nvSpPr>
          <p:spPr>
            <a:xfrm>
              <a:off x="21435029" y="5949150"/>
              <a:ext cx="1" cy="1704201"/>
            </a:xfrm>
            <a:prstGeom prst="line">
              <a:avLst/>
            </a:prstGeom>
            <a:ln w="50800">
              <a:solidFill>
                <a:srgbClr val="FF40FF"/>
              </a:solidFill>
              <a:miter lim="400000"/>
              <a:headEnd type="stealth"/>
              <a:tailEnd type="stealth"/>
            </a:ln>
          </p:spPr>
          <p:txBody>
            <a:bodyPr lIns="0" tIns="0" rIns="0" bIns="0" anchor="ctr"/>
            <a:lstStyle/>
            <a:p>
              <a:pPr algn="ctr" defTabSz="825500">
                <a:lnSpc>
                  <a:spcPct val="100000"/>
                </a:lnSpc>
                <a:defRPr sz="3200"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Neue Medium"/>
                </a:defRPr>
              </a:pPr>
            </a:p>
          </p:txBody>
        </p:sp>
        <p:pic>
          <p:nvPicPr>
            <p:cNvPr id="176" name="MaxCompute.png" descr="MaxCompute.png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0951133" y="4913487"/>
              <a:ext cx="880782" cy="880782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pic>
          <p:nvPicPr>
            <p:cNvPr id="177" name="人工智能.png" descr="人工智能.png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21709553" y="3295727"/>
              <a:ext cx="1065746" cy="1065746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pic>
          <p:nvPicPr>
            <p:cNvPr id="178" name="人工智能网站.png" descr="人工智能网站.png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0195830" y="3463618"/>
              <a:ext cx="1065746" cy="729963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179" name="MaxCompute"/>
            <p:cNvSpPr txBox="1"/>
            <p:nvPr/>
          </p:nvSpPr>
          <p:spPr>
            <a:xfrm>
              <a:off x="20723911" y="5742082"/>
              <a:ext cx="1422237" cy="342901"/>
            </a:xfrm>
            <a:prstGeom prst="rect">
              <a:avLst/>
            </a:prstGeom>
            <a:ln w="12700">
              <a:miter lim="400000"/>
            </a:ln>
          </p:spPr>
          <p:txBody>
            <a:bodyPr lIns="50800" tIns="50800" rIns="50800" bIns="50800" anchor="ctr">
              <a:spAutoFit/>
            </a:bodyPr>
            <a:lstStyle>
              <a:lvl1pPr>
                <a:lnSpc>
                  <a:spcPct val="110000"/>
                </a:lnSpc>
                <a:defRPr sz="16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t>MaxCompute</a:t>
              </a:r>
            </a:p>
          </p:txBody>
        </p:sp>
        <p:sp>
          <p:nvSpPr>
            <p:cNvPr id="180" name="人工智能"/>
            <p:cNvSpPr txBox="1"/>
            <p:nvPr/>
          </p:nvSpPr>
          <p:spPr>
            <a:xfrm>
              <a:off x="21594809" y="4432299"/>
              <a:ext cx="1422236" cy="381001"/>
            </a:xfrm>
            <a:prstGeom prst="rect">
              <a:avLst/>
            </a:prstGeom>
            <a:ln w="12700">
              <a:miter lim="400000"/>
            </a:ln>
          </p:spPr>
          <p:txBody>
            <a:bodyPr lIns="50800" tIns="50800" rIns="50800" bIns="50800" anchor="ctr">
              <a:spAutoFit/>
            </a:bodyPr>
            <a:lstStyle>
              <a:lvl1pPr algn="ctr">
                <a:lnSpc>
                  <a:spcPct val="110000"/>
                </a:lnSpc>
                <a:defRPr sz="16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t>人工智能</a:t>
              </a:r>
            </a:p>
          </p:txBody>
        </p:sp>
        <p:sp>
          <p:nvSpPr>
            <p:cNvPr id="181" name="ET大脑"/>
            <p:cNvSpPr txBox="1"/>
            <p:nvPr/>
          </p:nvSpPr>
          <p:spPr>
            <a:xfrm>
              <a:off x="19928685" y="4432299"/>
              <a:ext cx="1422237" cy="381001"/>
            </a:xfrm>
            <a:prstGeom prst="rect">
              <a:avLst/>
            </a:prstGeom>
            <a:ln w="12700">
              <a:miter lim="400000"/>
            </a:ln>
          </p:spPr>
          <p:txBody>
            <a:bodyPr lIns="50800" tIns="50800" rIns="50800" bIns="50800" anchor="ctr">
              <a:spAutoFit/>
            </a:bodyPr>
            <a:lstStyle>
              <a:lvl1pPr algn="ctr">
                <a:lnSpc>
                  <a:spcPct val="110000"/>
                </a:lnSpc>
                <a:defRPr sz="16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t>ET大脑</a:t>
              </a:r>
            </a:p>
          </p:txBody>
        </p:sp>
        <p:sp>
          <p:nvSpPr>
            <p:cNvPr id="182" name="线条"/>
            <p:cNvSpPr/>
            <p:nvPr/>
          </p:nvSpPr>
          <p:spPr>
            <a:xfrm>
              <a:off x="18162406" y="4665271"/>
              <a:ext cx="1876798" cy="1"/>
            </a:xfrm>
            <a:prstGeom prst="line">
              <a:avLst/>
            </a:prstGeom>
            <a:ln w="50800">
              <a:solidFill>
                <a:srgbClr val="00B0F0"/>
              </a:solidFill>
              <a:miter lim="400000"/>
              <a:headEnd type="stealth"/>
              <a:tailEnd type="stealth"/>
            </a:ln>
          </p:spPr>
          <p:txBody>
            <a:bodyPr lIns="0" tIns="0" rIns="0" bIns="0" anchor="ctr"/>
            <a:lstStyle/>
            <a:p>
              <a:pPr algn="ctr" defTabSz="825500">
                <a:lnSpc>
                  <a:spcPct val="100000"/>
                </a:lnSpc>
                <a:defRPr sz="3200"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Neue Medium"/>
                </a:defRPr>
              </a:pPr>
            </a:p>
          </p:txBody>
        </p:sp>
        <p:sp>
          <p:nvSpPr>
            <p:cNvPr id="183" name="云端训练"/>
            <p:cNvSpPr txBox="1"/>
            <p:nvPr/>
          </p:nvSpPr>
          <p:spPr>
            <a:xfrm>
              <a:off x="20913301" y="6578460"/>
              <a:ext cx="956444" cy="381001"/>
            </a:xfrm>
            <a:prstGeom prst="rect">
              <a:avLst/>
            </a:prstGeom>
            <a:ln w="12700">
              <a:miter lim="400000"/>
            </a:ln>
          </p:spPr>
          <p:txBody>
            <a:bodyPr lIns="50800" tIns="50800" rIns="50800" bIns="50800" anchor="ctr">
              <a:spAutoFit/>
            </a:bodyPr>
            <a:lstStyle>
              <a:lvl1pPr algn="ctr">
                <a:lnSpc>
                  <a:spcPct val="110000"/>
                </a:lnSpc>
                <a:defRPr sz="16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t>云端训练</a:t>
              </a:r>
            </a:p>
          </p:txBody>
        </p:sp>
        <p:sp>
          <p:nvSpPr>
            <p:cNvPr id="184" name="模型导入"/>
            <p:cNvSpPr txBox="1"/>
            <p:nvPr/>
          </p:nvSpPr>
          <p:spPr>
            <a:xfrm>
              <a:off x="18708675" y="4305299"/>
              <a:ext cx="956444" cy="381001"/>
            </a:xfrm>
            <a:prstGeom prst="rect">
              <a:avLst/>
            </a:prstGeom>
            <a:ln w="12700">
              <a:miter lim="400000"/>
            </a:ln>
          </p:spPr>
          <p:txBody>
            <a:bodyPr lIns="50800" tIns="50800" rIns="50800" bIns="50800" anchor="ctr">
              <a:spAutoFit/>
            </a:bodyPr>
            <a:lstStyle>
              <a:lvl1pPr algn="ctr">
                <a:lnSpc>
                  <a:spcPct val="110000"/>
                </a:lnSpc>
                <a:defRPr sz="16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t>模型导入</a:t>
              </a:r>
            </a:p>
          </p:txBody>
        </p:sp>
        <p:sp>
          <p:nvSpPr>
            <p:cNvPr id="185" name="矩形"/>
            <p:cNvSpPr/>
            <p:nvPr/>
          </p:nvSpPr>
          <p:spPr>
            <a:xfrm>
              <a:off x="19742683" y="3302037"/>
              <a:ext cx="3384693" cy="2928996"/>
            </a:xfrm>
            <a:prstGeom prst="rect">
              <a:avLst/>
            </a:prstGeom>
            <a:ln w="12700">
              <a:solidFill>
                <a:srgbClr val="000000"/>
              </a:solidFill>
              <a:miter lim="400000"/>
            </a:ln>
          </p:spPr>
          <p:txBody>
            <a:bodyPr lIns="0" tIns="0" rIns="0" bIns="0" anchor="ctr"/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微软雅黑" panose="020B0503020204020204" charset="-122"/>
                </a:defRPr>
              </a:pPr>
            </a:p>
          </p:txBody>
        </p:sp>
        <p:sp>
          <p:nvSpPr>
            <p:cNvPr id="186" name="线条"/>
            <p:cNvSpPr/>
            <p:nvPr/>
          </p:nvSpPr>
          <p:spPr>
            <a:xfrm>
              <a:off x="21435029" y="5949150"/>
              <a:ext cx="1" cy="1704201"/>
            </a:xfrm>
            <a:prstGeom prst="line">
              <a:avLst/>
            </a:prstGeom>
            <a:ln w="50800">
              <a:solidFill>
                <a:srgbClr val="00B0F0"/>
              </a:solidFill>
              <a:miter lim="400000"/>
              <a:headEnd type="stealth"/>
              <a:tailEnd type="stealth"/>
            </a:ln>
          </p:spPr>
          <p:txBody>
            <a:bodyPr lIns="0" tIns="0" rIns="0" bIns="0" anchor="ctr"/>
            <a:lstStyle/>
            <a:p>
              <a:pPr algn="ctr" defTabSz="825500">
                <a:lnSpc>
                  <a:spcPct val="100000"/>
                </a:lnSpc>
                <a:defRPr sz="3200"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Neue Medium"/>
                </a:defRPr>
              </a:pPr>
            </a:p>
          </p:txBody>
        </p:sp>
        <p:pic>
          <p:nvPicPr>
            <p:cNvPr id="187" name="设备管理.png" descr="设备管理.png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0315640" y="8724620"/>
              <a:ext cx="826126" cy="826127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pic>
          <p:nvPicPr>
            <p:cNvPr id="188" name="通道.png" descr="通道.png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8526497" y="8331188"/>
              <a:ext cx="812801" cy="812801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189" name="线条"/>
            <p:cNvSpPr/>
            <p:nvPr/>
          </p:nvSpPr>
          <p:spPr>
            <a:xfrm flipH="1">
              <a:off x="17609942" y="8737588"/>
              <a:ext cx="2137910" cy="1"/>
            </a:xfrm>
            <a:prstGeom prst="line">
              <a:avLst/>
            </a:prstGeom>
            <a:ln w="50800">
              <a:solidFill>
                <a:srgbClr val="7A81FF"/>
              </a:solidFill>
              <a:miter lim="400000"/>
              <a:headEnd type="triangle"/>
              <a:tailEnd type="triangle"/>
            </a:ln>
          </p:spPr>
          <p:txBody>
            <a:bodyPr lIns="0" tIns="0" rIns="0" bIns="0" anchor="ctr"/>
            <a:lstStyle/>
            <a:p>
              <a:pPr algn="ctr" defTabSz="825500">
                <a:lnSpc>
                  <a:spcPct val="100000"/>
                </a:lnSpc>
                <a:defRPr sz="3200"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Neue Medium"/>
                </a:defRPr>
              </a:pPr>
            </a:p>
          </p:txBody>
        </p:sp>
        <p:pic>
          <p:nvPicPr>
            <p:cNvPr id="190" name="大数据存储.png" descr="大数据存储.png"/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21866615" y="8690600"/>
              <a:ext cx="1065746" cy="880782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191" name="设备管理"/>
            <p:cNvSpPr txBox="1"/>
            <p:nvPr/>
          </p:nvSpPr>
          <p:spPr>
            <a:xfrm>
              <a:off x="20250481" y="9493404"/>
              <a:ext cx="956444" cy="381001"/>
            </a:xfrm>
            <a:prstGeom prst="rect">
              <a:avLst/>
            </a:prstGeom>
            <a:ln w="12700">
              <a:miter lim="400000"/>
            </a:ln>
          </p:spPr>
          <p:txBody>
            <a:bodyPr lIns="50800" tIns="50800" rIns="50800" bIns="50800" anchor="ctr">
              <a:spAutoFit/>
            </a:bodyPr>
            <a:lstStyle>
              <a:lvl1pPr>
                <a:lnSpc>
                  <a:spcPct val="110000"/>
                </a:lnSpc>
                <a:defRPr sz="16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t>设备管理</a:t>
              </a:r>
            </a:p>
          </p:txBody>
        </p:sp>
        <p:sp>
          <p:nvSpPr>
            <p:cNvPr id="192" name="物化存储"/>
            <p:cNvSpPr txBox="1"/>
            <p:nvPr/>
          </p:nvSpPr>
          <p:spPr>
            <a:xfrm>
              <a:off x="21925953" y="9512111"/>
              <a:ext cx="956444" cy="381001"/>
            </a:xfrm>
            <a:prstGeom prst="rect">
              <a:avLst/>
            </a:prstGeom>
            <a:ln w="12700">
              <a:miter lim="400000"/>
            </a:ln>
          </p:spPr>
          <p:txBody>
            <a:bodyPr lIns="50800" tIns="50800" rIns="50800" bIns="50800" anchor="ctr">
              <a:spAutoFit/>
            </a:bodyPr>
            <a:lstStyle>
              <a:lvl1pPr>
                <a:lnSpc>
                  <a:spcPct val="110000"/>
                </a:lnSpc>
                <a:defRPr sz="16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t>物化存储</a:t>
              </a:r>
            </a:p>
          </p:txBody>
        </p:sp>
        <p:sp>
          <p:nvSpPr>
            <p:cNvPr id="193" name="云端"/>
            <p:cNvSpPr txBox="1"/>
            <p:nvPr/>
          </p:nvSpPr>
          <p:spPr>
            <a:xfrm>
              <a:off x="19742683" y="7581900"/>
              <a:ext cx="1145834" cy="558801"/>
            </a:xfrm>
            <a:prstGeom prst="rect">
              <a:avLst/>
            </a:prstGeom>
            <a:ln w="12700">
              <a:miter lim="400000"/>
            </a:ln>
          </p:spPr>
          <p:txBody>
            <a:bodyPr lIns="50800" tIns="50800" rIns="50800" bIns="50800" anchor="ctr">
              <a:spAutoFit/>
            </a:bodyPr>
            <a:lstStyle>
              <a:lvl1pPr algn="ctr">
                <a:lnSpc>
                  <a:spcPct val="110000"/>
                </a:lnSpc>
                <a:defRPr sz="25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t>云端</a:t>
              </a:r>
            </a:p>
          </p:txBody>
        </p:sp>
        <p:sp>
          <p:nvSpPr>
            <p:cNvPr id="194" name="边缘采集"/>
            <p:cNvSpPr txBox="1"/>
            <p:nvPr/>
          </p:nvSpPr>
          <p:spPr>
            <a:xfrm>
              <a:off x="17239853" y="9067641"/>
              <a:ext cx="956444" cy="381001"/>
            </a:xfrm>
            <a:prstGeom prst="rect">
              <a:avLst/>
            </a:prstGeom>
            <a:ln w="12700">
              <a:miter lim="400000"/>
            </a:ln>
          </p:spPr>
          <p:txBody>
            <a:bodyPr lIns="50800" tIns="50800" rIns="50800" bIns="50800" anchor="ctr">
              <a:spAutoFit/>
            </a:bodyPr>
            <a:lstStyle>
              <a:lvl1pPr algn="ctr">
                <a:lnSpc>
                  <a:spcPct val="110000"/>
                </a:lnSpc>
                <a:defRPr sz="16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t>边缘采集</a:t>
              </a:r>
            </a:p>
          </p:txBody>
        </p:sp>
        <p:sp>
          <p:nvSpPr>
            <p:cNvPr id="195" name="矩形"/>
            <p:cNvSpPr/>
            <p:nvPr/>
          </p:nvSpPr>
          <p:spPr>
            <a:xfrm>
              <a:off x="19742683" y="7560457"/>
              <a:ext cx="3384693" cy="2928996"/>
            </a:xfrm>
            <a:prstGeom prst="rect">
              <a:avLst/>
            </a:prstGeom>
            <a:ln w="12700">
              <a:solidFill>
                <a:srgbClr val="C0C0C0"/>
              </a:solidFill>
              <a:miter lim="400000"/>
            </a:ln>
          </p:spPr>
          <p:txBody>
            <a:bodyPr lIns="0" tIns="0" rIns="0" bIns="0" anchor="ctr"/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微软雅黑" panose="020B0503020204020204" charset="-122"/>
                </a:defRPr>
              </a:pPr>
            </a:p>
          </p:txBody>
        </p:sp>
        <p:pic>
          <p:nvPicPr>
            <p:cNvPr id="196" name="通道.png" descr="通道.png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2395948" y="6320995"/>
              <a:ext cx="1145835" cy="114583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197" name="云通道"/>
            <p:cNvSpPr txBox="1"/>
            <p:nvPr/>
          </p:nvSpPr>
          <p:spPr>
            <a:xfrm>
              <a:off x="13270434" y="7100789"/>
              <a:ext cx="956445" cy="381001"/>
            </a:xfrm>
            <a:prstGeom prst="rect">
              <a:avLst/>
            </a:prstGeom>
            <a:ln w="12700">
              <a:miter lim="400000"/>
            </a:ln>
          </p:spPr>
          <p:txBody>
            <a:bodyPr lIns="50800" tIns="50800" rIns="50800" bIns="50800" anchor="ctr">
              <a:spAutoFit/>
            </a:bodyPr>
            <a:lstStyle>
              <a:lvl1pPr>
                <a:lnSpc>
                  <a:spcPct val="110000"/>
                </a:lnSpc>
                <a:defRPr sz="16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t>云通道</a:t>
              </a:r>
            </a:p>
          </p:txBody>
        </p:sp>
        <p:sp>
          <p:nvSpPr>
            <p:cNvPr id="198" name="云通道"/>
            <p:cNvSpPr txBox="1"/>
            <p:nvPr/>
          </p:nvSpPr>
          <p:spPr>
            <a:xfrm>
              <a:off x="18488093" y="9431259"/>
              <a:ext cx="956444" cy="381001"/>
            </a:xfrm>
            <a:prstGeom prst="rect">
              <a:avLst/>
            </a:prstGeom>
            <a:ln w="12700">
              <a:miter lim="400000"/>
            </a:ln>
          </p:spPr>
          <p:txBody>
            <a:bodyPr lIns="50800" tIns="50800" rIns="50800" bIns="50800" anchor="ctr">
              <a:spAutoFit/>
            </a:bodyPr>
            <a:lstStyle>
              <a:lvl1pPr>
                <a:lnSpc>
                  <a:spcPct val="110000"/>
                </a:lnSpc>
                <a:defRPr sz="16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t>云通道</a:t>
              </a:r>
            </a:p>
          </p:txBody>
        </p:sp>
        <p:pic>
          <p:nvPicPr>
            <p:cNvPr id="199" name="容器.png" descr="容器.png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4446543" y="7796938"/>
              <a:ext cx="1214826" cy="1214826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200" name="流式容器"/>
            <p:cNvSpPr txBox="1"/>
            <p:nvPr/>
          </p:nvSpPr>
          <p:spPr>
            <a:xfrm>
              <a:off x="14516102" y="8996557"/>
              <a:ext cx="1182200" cy="396357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50800" tIns="50800" rIns="50800" bIns="50800" anchor="ctr">
              <a:spAutoFit/>
            </a:bodyPr>
            <a:lstStyle>
              <a:lvl1pPr>
                <a:lnSpc>
                  <a:spcPct val="110000"/>
                </a:lnSpc>
                <a:defRPr sz="16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rPr dirty="0" err="1"/>
                <a:t>流式容器</a:t>
              </a:r>
              <a:endParaRPr dirty="0"/>
            </a:p>
          </p:txBody>
        </p:sp>
        <p:pic>
          <p:nvPicPr>
            <p:cNvPr id="201" name="容器.png" descr="容器.png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4189400" y="3991220"/>
              <a:ext cx="1214826" cy="1214826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202" name="流式容器"/>
            <p:cNvSpPr txBox="1"/>
            <p:nvPr/>
          </p:nvSpPr>
          <p:spPr>
            <a:xfrm>
              <a:off x="14156199" y="5197396"/>
              <a:ext cx="1210192" cy="398450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50800" tIns="50800" rIns="50800" bIns="50800" anchor="ctr">
              <a:spAutoFit/>
            </a:bodyPr>
            <a:lstStyle>
              <a:lvl1pPr>
                <a:lnSpc>
                  <a:spcPct val="110000"/>
                </a:lnSpc>
                <a:defRPr sz="16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rPr dirty="0" err="1"/>
                <a:t>流式容器</a:t>
              </a:r>
              <a:endParaRPr dirty="0"/>
            </a:p>
          </p:txBody>
        </p:sp>
        <p:pic>
          <p:nvPicPr>
            <p:cNvPr id="203" name="场景.png" descr="场景.png"/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3342053" y="4278410"/>
              <a:ext cx="956444" cy="95644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204" name="场景应用"/>
            <p:cNvSpPr txBox="1"/>
            <p:nvPr/>
          </p:nvSpPr>
          <p:spPr>
            <a:xfrm>
              <a:off x="3166414" y="5189385"/>
              <a:ext cx="1214854" cy="431801"/>
            </a:xfrm>
            <a:prstGeom prst="rect">
              <a:avLst/>
            </a:prstGeom>
            <a:ln w="12700">
              <a:miter lim="400000"/>
            </a:ln>
          </p:spPr>
          <p:txBody>
            <a:bodyPr lIns="50800" tIns="50800" rIns="50800" bIns="50800" anchor="ctr">
              <a:spAutoFit/>
            </a:bodyPr>
            <a:lstStyle>
              <a:lvl1pPr algn="ctr">
                <a:lnSpc>
                  <a:spcPct val="110000"/>
                </a:lnSpc>
                <a:defRPr sz="20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t>场景应用</a:t>
              </a:r>
            </a:p>
          </p:txBody>
        </p:sp>
        <p:pic>
          <p:nvPicPr>
            <p:cNvPr id="205" name="07算法-01.png" descr="07算法-01.png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3198384" y="6060313"/>
              <a:ext cx="1274964" cy="1274963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206" name="算法应用"/>
            <p:cNvSpPr txBox="1"/>
            <p:nvPr/>
          </p:nvSpPr>
          <p:spPr>
            <a:xfrm>
              <a:off x="3228439" y="7057139"/>
              <a:ext cx="1214854" cy="431801"/>
            </a:xfrm>
            <a:prstGeom prst="rect">
              <a:avLst/>
            </a:prstGeom>
            <a:ln w="12700">
              <a:miter lim="400000"/>
            </a:ln>
          </p:spPr>
          <p:txBody>
            <a:bodyPr lIns="50800" tIns="50800" rIns="50800" bIns="50800" anchor="ctr">
              <a:spAutoFit/>
            </a:bodyPr>
            <a:lstStyle>
              <a:lvl1pPr algn="ctr">
                <a:lnSpc>
                  <a:spcPct val="110000"/>
                </a:lnSpc>
                <a:defRPr sz="20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t>算法应用</a:t>
              </a:r>
            </a:p>
          </p:txBody>
        </p:sp>
        <p:pic>
          <p:nvPicPr>
            <p:cNvPr id="207" name="驱动开发初级.png" descr="驱动开发初级.png"/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3395475" y="10312498"/>
              <a:ext cx="880782" cy="880782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pic>
          <p:nvPicPr>
            <p:cNvPr id="208" name="硬件.png" descr="硬件.png"/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3406669" y="8119467"/>
              <a:ext cx="1065746" cy="1065746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209" name="边缘载体"/>
            <p:cNvSpPr txBox="1"/>
            <p:nvPr/>
          </p:nvSpPr>
          <p:spPr>
            <a:xfrm>
              <a:off x="3228439" y="9134795"/>
              <a:ext cx="1214854" cy="431801"/>
            </a:xfrm>
            <a:prstGeom prst="rect">
              <a:avLst/>
            </a:prstGeom>
            <a:ln w="12700">
              <a:miter lim="400000"/>
            </a:ln>
          </p:spPr>
          <p:txBody>
            <a:bodyPr lIns="50800" tIns="50800" rIns="50800" bIns="50800" anchor="ctr">
              <a:spAutoFit/>
            </a:bodyPr>
            <a:lstStyle>
              <a:lvl1pPr algn="ctr">
                <a:lnSpc>
                  <a:spcPct val="110000"/>
                </a:lnSpc>
                <a:defRPr sz="20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t>边缘载体</a:t>
              </a:r>
            </a:p>
          </p:txBody>
        </p:sp>
        <p:sp>
          <p:nvSpPr>
            <p:cNvPr id="210" name="设备驱动"/>
            <p:cNvSpPr txBox="1"/>
            <p:nvPr/>
          </p:nvSpPr>
          <p:spPr>
            <a:xfrm>
              <a:off x="3228439" y="11221590"/>
              <a:ext cx="1214854" cy="431801"/>
            </a:xfrm>
            <a:prstGeom prst="rect">
              <a:avLst/>
            </a:prstGeom>
            <a:ln w="12700">
              <a:miter lim="400000"/>
            </a:ln>
          </p:spPr>
          <p:txBody>
            <a:bodyPr lIns="50800" tIns="50800" rIns="50800" bIns="50800" anchor="ctr">
              <a:spAutoFit/>
            </a:bodyPr>
            <a:lstStyle>
              <a:lvl1pPr algn="ctr">
                <a:lnSpc>
                  <a:spcPct val="110000"/>
                </a:lnSpc>
                <a:defRPr sz="20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t>设备驱动</a:t>
              </a:r>
            </a:p>
          </p:txBody>
        </p:sp>
        <p:sp>
          <p:nvSpPr>
            <p:cNvPr id="211" name="线条"/>
            <p:cNvSpPr/>
            <p:nvPr/>
          </p:nvSpPr>
          <p:spPr>
            <a:xfrm>
              <a:off x="6009410" y="5395208"/>
              <a:ext cx="1751570" cy="1"/>
            </a:xfrm>
            <a:prstGeom prst="line">
              <a:avLst/>
            </a:prstGeom>
            <a:ln w="50800">
              <a:solidFill>
                <a:srgbClr val="00B0F0"/>
              </a:solidFill>
              <a:miter lim="400000"/>
              <a:headEnd type="stealth"/>
              <a:tailEnd type="stealth"/>
            </a:ln>
          </p:spPr>
          <p:txBody>
            <a:bodyPr lIns="0" tIns="0" rIns="0" bIns="0" anchor="ctr"/>
            <a:lstStyle/>
            <a:p>
              <a:pPr algn="ctr" defTabSz="825500">
                <a:lnSpc>
                  <a:spcPct val="100000"/>
                </a:lnSpc>
                <a:defRPr sz="3200"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Neue Medium"/>
                </a:defRPr>
              </a:pPr>
            </a:p>
          </p:txBody>
        </p:sp>
        <p:sp>
          <p:nvSpPr>
            <p:cNvPr id="212" name="线条"/>
            <p:cNvSpPr/>
            <p:nvPr/>
          </p:nvSpPr>
          <p:spPr>
            <a:xfrm>
              <a:off x="5950391" y="8448288"/>
              <a:ext cx="1751569" cy="1"/>
            </a:xfrm>
            <a:prstGeom prst="line">
              <a:avLst/>
            </a:prstGeom>
            <a:ln w="50800">
              <a:solidFill>
                <a:srgbClr val="00B0F0"/>
              </a:solidFill>
              <a:miter lim="400000"/>
              <a:headEnd type="stealth"/>
              <a:tailEnd type="stealth"/>
            </a:ln>
          </p:spPr>
          <p:txBody>
            <a:bodyPr lIns="0" tIns="0" rIns="0" bIns="0" anchor="ctr"/>
            <a:lstStyle/>
            <a:p>
              <a:pPr algn="ctr" defTabSz="825500">
                <a:lnSpc>
                  <a:spcPct val="100000"/>
                </a:lnSpc>
                <a:defRPr sz="3200"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Neue Medium"/>
                </a:defRPr>
              </a:pPr>
            </a:p>
          </p:txBody>
        </p:sp>
        <p:sp>
          <p:nvSpPr>
            <p:cNvPr id="213" name="线条"/>
            <p:cNvSpPr/>
            <p:nvPr/>
          </p:nvSpPr>
          <p:spPr>
            <a:xfrm>
              <a:off x="5950391" y="10967590"/>
              <a:ext cx="1751569" cy="1"/>
            </a:xfrm>
            <a:prstGeom prst="line">
              <a:avLst/>
            </a:prstGeom>
            <a:ln w="50800">
              <a:solidFill>
                <a:srgbClr val="00B0F0"/>
              </a:solidFill>
              <a:miter lim="400000"/>
              <a:headEnd type="stealth"/>
              <a:tailEnd type="stealth"/>
            </a:ln>
          </p:spPr>
          <p:txBody>
            <a:bodyPr lIns="0" tIns="0" rIns="0" bIns="0" anchor="ctr"/>
            <a:lstStyle/>
            <a:p>
              <a:pPr algn="ctr" defTabSz="825500">
                <a:lnSpc>
                  <a:spcPct val="100000"/>
                </a:lnSpc>
                <a:defRPr sz="3200"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Neue Medium"/>
                </a:defRPr>
              </a:pPr>
            </a:p>
          </p:txBody>
        </p:sp>
        <p:sp>
          <p:nvSpPr>
            <p:cNvPr id="214" name="市场"/>
            <p:cNvSpPr txBox="1"/>
            <p:nvPr/>
          </p:nvSpPr>
          <p:spPr>
            <a:xfrm>
              <a:off x="1692800" y="3342623"/>
              <a:ext cx="1065746" cy="558801"/>
            </a:xfrm>
            <a:prstGeom prst="rect">
              <a:avLst/>
            </a:prstGeom>
            <a:ln w="12700">
              <a:miter lim="400000"/>
            </a:ln>
          </p:spPr>
          <p:txBody>
            <a:bodyPr lIns="50800" tIns="50800" rIns="50800" bIns="50800" anchor="ctr">
              <a:spAutoFit/>
            </a:bodyPr>
            <a:lstStyle>
              <a:lvl1pPr algn="ctr">
                <a:lnSpc>
                  <a:spcPct val="110000"/>
                </a:lnSpc>
                <a:defRPr sz="25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t>市场</a:t>
              </a:r>
            </a:p>
          </p:txBody>
        </p:sp>
        <p:sp>
          <p:nvSpPr>
            <p:cNvPr id="215" name="矩形"/>
            <p:cNvSpPr/>
            <p:nvPr/>
          </p:nvSpPr>
          <p:spPr>
            <a:xfrm>
              <a:off x="1680488" y="3317223"/>
              <a:ext cx="4313159" cy="8732127"/>
            </a:xfrm>
            <a:prstGeom prst="rect">
              <a:avLst/>
            </a:prstGeom>
            <a:ln w="12700">
              <a:solidFill>
                <a:srgbClr val="C0C0C0"/>
              </a:solidFill>
              <a:miter lim="400000"/>
            </a:ln>
          </p:spPr>
          <p:txBody>
            <a:bodyPr lIns="0" tIns="0" rIns="0" bIns="0" anchor="ctr"/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微软雅黑" panose="020B0503020204020204" charset="-122"/>
                </a:defRPr>
              </a:pPr>
            </a:p>
          </p:txBody>
        </p:sp>
        <p:sp>
          <p:nvSpPr>
            <p:cNvPr id="216" name="IDE"/>
            <p:cNvSpPr txBox="1"/>
            <p:nvPr/>
          </p:nvSpPr>
          <p:spPr>
            <a:xfrm>
              <a:off x="7650175" y="3353489"/>
              <a:ext cx="1065746" cy="482601"/>
            </a:xfrm>
            <a:prstGeom prst="rect">
              <a:avLst/>
            </a:prstGeom>
            <a:ln w="12700">
              <a:miter lim="400000"/>
            </a:ln>
          </p:spPr>
          <p:txBody>
            <a:bodyPr lIns="50800" tIns="50800" rIns="50800" bIns="50800" anchor="ctr">
              <a:spAutoFit/>
            </a:bodyPr>
            <a:lstStyle>
              <a:lvl1pPr algn="ctr">
                <a:lnSpc>
                  <a:spcPct val="110000"/>
                </a:lnSpc>
                <a:defRPr sz="2500" b="0">
                  <a:latin typeface="+mn-lt"/>
                  <a:ea typeface="+mn-ea"/>
                  <a:cs typeface="+mn-cs"/>
                  <a:sym typeface="微软雅黑" panose="020B0503020204020204" charset="-122"/>
                </a:defRPr>
              </a:lvl1pPr>
            </a:lstStyle>
            <a:p>
              <a:r>
                <a:t>IDE</a:t>
              </a:r>
            </a:p>
          </p:txBody>
        </p:sp>
      </p:grpSp>
      <p:sp>
        <p:nvSpPr>
          <p:cNvPr id="217" name="文本框 216"/>
          <p:cNvSpPr txBox="1"/>
          <p:nvPr/>
        </p:nvSpPr>
        <p:spPr>
          <a:xfrm>
            <a:off x="19400555" y="2991879"/>
            <a:ext cx="4002469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marR="0" indent="-457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kumimoji="0" lang="zh-CN" altLang="en-US" sz="3000" b="1" i="0" u="none" strike="noStrike" cap="none" spc="0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设备接入模块</a:t>
            </a:r>
            <a:r>
              <a:rPr kumimoji="0" lang="zh-CN" altLang="en-US" sz="3000" b="1" i="0" u="none" strike="noStrike" cap="none" spc="0" normalizeH="0" dirty="0" smtClean="0">
                <a:ln>
                  <a:noFill/>
                </a:ln>
                <a:solidFill>
                  <a:srgbClr val="00B0F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 </a:t>
            </a:r>
            <a:r>
              <a:rPr kumimoji="0" lang="en-US" altLang="zh-CN" sz="3000" b="1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– </a:t>
            </a:r>
            <a:r>
              <a:rPr lang="zh-CN" altLang="en-US" dirty="0" smtClean="0"/>
              <a:t>设备连接与控制</a:t>
            </a:r>
            <a:endParaRPr kumimoji="0" lang="zh-CN" altLang="en-US" sz="3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218" name="文本框 217"/>
          <p:cNvSpPr txBox="1"/>
          <p:nvPr/>
        </p:nvSpPr>
        <p:spPr>
          <a:xfrm>
            <a:off x="19489425" y="4808123"/>
            <a:ext cx="3812266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marR="0" indent="-457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kumimoji="0" lang="zh-CN" altLang="en-US" sz="3000" b="1" i="0" u="none" strike="noStrike" cap="none" spc="0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部署通道模块 </a:t>
            </a:r>
            <a:r>
              <a:rPr kumimoji="0" lang="en-US" altLang="zh-CN" sz="30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– </a:t>
            </a:r>
            <a:r>
              <a:rPr lang="zh-CN" altLang="en-US" dirty="0" smtClean="0"/>
              <a:t>配置与资源管理</a:t>
            </a:r>
            <a:endParaRPr kumimoji="0" lang="zh-CN" altLang="en-US" sz="3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219" name="文本框 218"/>
          <p:cNvSpPr txBox="1"/>
          <p:nvPr/>
        </p:nvSpPr>
        <p:spPr>
          <a:xfrm>
            <a:off x="19465392" y="6486827"/>
            <a:ext cx="3937632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marR="0" indent="-457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lang="zh-CN" altLang="en-US" dirty="0" smtClean="0">
                <a:solidFill>
                  <a:srgbClr val="00B0F0"/>
                </a:solidFill>
              </a:rPr>
              <a:t>数据链路模块 </a:t>
            </a:r>
            <a:r>
              <a:rPr lang="en-US" altLang="zh-CN" dirty="0" smtClean="0"/>
              <a:t>– </a:t>
            </a:r>
            <a:r>
              <a:rPr lang="zh-CN" altLang="en-US" dirty="0" smtClean="0"/>
              <a:t>上云与本地转发</a:t>
            </a:r>
            <a:endParaRPr kumimoji="0" lang="zh-CN" altLang="en-US" sz="3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220" name="文本框 219"/>
          <p:cNvSpPr txBox="1"/>
          <p:nvPr/>
        </p:nvSpPr>
        <p:spPr>
          <a:xfrm>
            <a:off x="19457712" y="8282784"/>
            <a:ext cx="4082296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marR="0" indent="-457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lang="zh-CN" altLang="en-US" dirty="0" smtClean="0">
                <a:solidFill>
                  <a:srgbClr val="00B0F0"/>
                </a:solidFill>
              </a:rPr>
              <a:t>高级功能 </a:t>
            </a:r>
            <a:r>
              <a:rPr lang="en-US" altLang="zh-CN" dirty="0" smtClean="0"/>
              <a:t>– </a:t>
            </a:r>
            <a:r>
              <a:rPr lang="zh-CN" altLang="en-US" dirty="0" smtClean="0"/>
              <a:t>场景联动、安全等</a:t>
            </a:r>
            <a:endParaRPr kumimoji="0" lang="zh-CN" altLang="en-US" sz="3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49210" y="2229142"/>
            <a:ext cx="18216742" cy="11023675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18560781" y="2229141"/>
            <a:ext cx="5604420" cy="11023675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652326" y="407914"/>
            <a:ext cx="15626696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857250" indent="-857250" algn="l">
              <a:buFont typeface="Wingdings" panose="05000000000000000000" pitchFamily="2" charset="2"/>
              <a:buChar char="l"/>
            </a:pPr>
            <a:r>
              <a:rPr lang="zh-CN" altLang="en-US" sz="6000" dirty="0"/>
              <a:t>边缘计算介绍</a:t>
            </a:r>
            <a:r>
              <a:rPr lang="en-US" altLang="zh-CN" sz="6000" dirty="0"/>
              <a:t>-</a:t>
            </a:r>
            <a:r>
              <a:rPr lang="zh-CN" altLang="en-US" sz="4800" dirty="0" smtClean="0"/>
              <a:t>边缘计算（</a:t>
            </a:r>
            <a:r>
              <a:rPr lang="en-US" altLang="zh-CN" sz="4800" dirty="0" smtClean="0"/>
              <a:t>LE</a:t>
            </a:r>
            <a:r>
              <a:rPr lang="zh-CN" altLang="en-US" sz="4800" dirty="0" smtClean="0"/>
              <a:t>）功能大图</a:t>
            </a:r>
            <a:endParaRPr kumimoji="0" lang="zh-CN" altLang="en-US" sz="4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微软雅黑" panose="020B0503020204020204" charset="-122"/>
            </a:endParaRPr>
          </a:p>
        </p:txBody>
      </p:sp>
    </p:spTree>
  </p:cSld>
  <p:clrMapOvr>
    <a:masterClrMapping/>
  </p:clrMapOvr>
  <p:transition spd="med" advTm="108979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15170150" y="6647180"/>
            <a:ext cx="9173845" cy="17341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>
              <a:lnSpc>
                <a:spcPct val="150000"/>
              </a:lnSpc>
            </a:pPr>
            <a:endParaRPr lang="en-US" altLang="zh-CN" b="1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52326" y="407914"/>
            <a:ext cx="13029807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857250" indent="-857250" algn="l">
              <a:buFont typeface="Wingdings" panose="05000000000000000000" pitchFamily="2" charset="2"/>
              <a:buChar char="l"/>
            </a:pPr>
            <a:r>
              <a:rPr lang="zh-CN" altLang="en-US" sz="6000" dirty="0"/>
              <a:t>边缘计算介绍</a:t>
            </a:r>
            <a:r>
              <a:rPr lang="en-US" altLang="zh-CN" sz="6000" dirty="0"/>
              <a:t>-</a:t>
            </a:r>
            <a:r>
              <a:rPr lang="zh-CN" altLang="en-US" sz="4800" dirty="0" smtClean="0"/>
              <a:t>边缘计算是什么</a:t>
            </a:r>
            <a:endParaRPr kumimoji="0" lang="zh-CN" altLang="en-US" sz="6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7530" y="1998980"/>
            <a:ext cx="20377150" cy="9552940"/>
          </a:xfrm>
          <a:prstGeom prst="rect">
            <a:avLst/>
          </a:prstGeom>
        </p:spPr>
      </p:pic>
    </p:spTree>
  </p:cSld>
  <p:clrMapOvr>
    <a:masterClrMapping/>
  </p:clrMapOvr>
  <p:transition spd="med" advTm="254958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45465" y="839470"/>
            <a:ext cx="23878540" cy="12371070"/>
          </a:xfrm>
        </p:spPr>
        <p:txBody>
          <a:bodyPr>
            <a:normAutofit/>
          </a:bodyPr>
          <a:p>
            <a:pPr algn="l"/>
            <a:r>
              <a:rPr lang="zh-CN" altLang="en-US" sz="4400" b="1"/>
              <a:t>边缘实例</a:t>
            </a:r>
            <a:br>
              <a:rPr lang="zh-CN" altLang="en-US" sz="4000"/>
            </a:br>
            <a:r>
              <a:rPr lang="zh-CN" altLang="en-US" sz="4000"/>
              <a:t>边缘实例提供一种类似文件夹的管理功能，管理边缘端相关的网关、子设备。</a:t>
            </a:r>
            <a:br>
              <a:rPr lang="zh-CN" altLang="en-US" sz="4000"/>
            </a:br>
            <a:r>
              <a:rPr lang="zh-CN" altLang="en-US" sz="4400" b="1"/>
              <a:t>设备接入</a:t>
            </a:r>
            <a:br>
              <a:rPr lang="zh-CN" altLang="en-US" sz="4000"/>
            </a:br>
            <a:r>
              <a:rPr lang="zh-CN" altLang="en-US" sz="4000"/>
              <a:t>物联网边缘计算提供多语言设备接入SDK，让设备轻松接入边缘计算节点。</a:t>
            </a:r>
            <a:br>
              <a:rPr lang="zh-CN" altLang="en-US" sz="4000"/>
            </a:br>
            <a:r>
              <a:rPr lang="zh-CN" altLang="en-US" sz="4400" b="1"/>
              <a:t>场景联动</a:t>
            </a:r>
            <a:br>
              <a:rPr lang="zh-CN" altLang="en-US" sz="4000"/>
            </a:br>
            <a:r>
              <a:rPr lang="zh-CN" altLang="en-US" sz="4000"/>
              <a:t>自动化业务逻辑的可视化编程方式，通过可视化的方式定义设备之间联动规则，将规则部署至云端或者边缘端。</a:t>
            </a:r>
            <a:br>
              <a:rPr lang="zh-CN" altLang="en-US" sz="4000"/>
            </a:br>
            <a:r>
              <a:rPr lang="zh-CN" altLang="en-US" sz="4400" b="1"/>
              <a:t>边缘应用</a:t>
            </a:r>
            <a:br>
              <a:rPr lang="zh-CN" altLang="en-US" sz="4000"/>
            </a:br>
            <a:r>
              <a:rPr lang="zh-CN" altLang="en-US" sz="4000"/>
              <a:t>应用管理是Link IoT Edge提供的边缘应用管理能力，可以帮助您标准化的管理边缘端应用的版本、配置等。</a:t>
            </a:r>
            <a:br>
              <a:rPr lang="zh-CN" altLang="en-US" sz="4000"/>
            </a:br>
            <a:r>
              <a:rPr lang="zh-CN" altLang="en-US" sz="4400" b="1"/>
              <a:t>流数据分析</a:t>
            </a:r>
            <a:r>
              <a:rPr lang="zh-CN" altLang="en-US" sz="4000"/>
              <a:t> </a:t>
            </a:r>
            <a:br>
              <a:rPr lang="zh-CN" altLang="en-US" sz="4000"/>
            </a:br>
            <a:r>
              <a:rPr lang="zh-CN" altLang="en-US" sz="4000"/>
              <a:t>流数据分析可先对数据进行清洗、加工、聚合之后再上云，大大减少数据传输成本。</a:t>
            </a:r>
            <a:br>
              <a:rPr lang="zh-CN" altLang="en-US" sz="4000"/>
            </a:br>
            <a:r>
              <a:rPr lang="zh-CN" altLang="en-US" sz="4000"/>
              <a:t>边缘端与云端的连接不稳定，数据上云无法满足实时计算的要求，流数据分析在边缘端运行，因此不依赖网络，低时延处理数据。</a:t>
            </a:r>
            <a:br>
              <a:rPr lang="zh-CN" altLang="en-US" sz="4000"/>
            </a:br>
            <a:r>
              <a:rPr lang="zh-CN" altLang="en-US" sz="4400" b="1"/>
              <a:t>消息路由</a:t>
            </a:r>
            <a:br>
              <a:rPr lang="zh-CN" altLang="en-US" sz="4000"/>
            </a:br>
            <a:r>
              <a:rPr lang="zh-CN" altLang="en-US" sz="4000"/>
              <a:t>物联网边缘计算提供消息路由的能力。您可以设置消息路由路径，控制本地数据在边缘计算节点中的流转，从而实现数据的安全可控。</a:t>
            </a:r>
            <a:br>
              <a:rPr lang="zh-CN" altLang="en-US" sz="4000"/>
            </a:br>
            <a:r>
              <a:rPr lang="zh-CN" altLang="en-US" sz="4400" b="1"/>
              <a:t>断网续传</a:t>
            </a:r>
            <a:br>
              <a:rPr lang="zh-CN" altLang="en-US" sz="4000"/>
            </a:br>
            <a:r>
              <a:rPr lang="zh-CN" altLang="en-US" sz="4000"/>
              <a:t>边缘计算节点在断网或弱网情况下提供数据恢复能力。您可以在配置消息路由时设置服务质量（QoS），从而在断网情况下将设备数据保存在本地存储区，网络恢复后，再将缓存数据同步至云端。</a:t>
            </a:r>
            <a:endParaRPr lang="zh-CN" altLang="en-US" sz="4000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850515" y="2237105"/>
            <a:ext cx="9580245" cy="2057400"/>
          </a:xfrm>
        </p:spPr>
        <p:txBody>
          <a:bodyPr/>
          <a:p>
            <a:r>
              <a:rPr lang="zh-CN" altLang="en-US"/>
              <a:t>支持</a:t>
            </a:r>
            <a:r>
              <a:rPr lang="en-US" altLang="zh-CN"/>
              <a:t>CPU</a:t>
            </a:r>
            <a:r>
              <a:rPr lang="zh-CN" altLang="en-US"/>
              <a:t>类型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>
          <a:xfrm>
            <a:off x="14092555" y="3469640"/>
            <a:ext cx="6739890" cy="824865"/>
          </a:xfrm>
        </p:spPr>
        <p:txBody>
          <a:bodyPr/>
          <a:p>
            <a:r>
              <a:rPr lang="zh-CN" altLang="en-US"/>
              <a:t>操作系统</a:t>
            </a:r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652326" y="407914"/>
            <a:ext cx="13029807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p>
            <a:pPr marL="857250" indent="-857250" algn="l">
              <a:buFont typeface="Wingdings" panose="05000000000000000000" pitchFamily="2" charset="2"/>
              <a:buChar char="l"/>
            </a:pPr>
            <a:r>
              <a:rPr lang="zh-CN" altLang="en-US" sz="6000" dirty="0"/>
              <a:t>边缘计算介绍</a:t>
            </a:r>
            <a:r>
              <a:rPr lang="en-US" altLang="zh-CN" sz="6000" dirty="0"/>
              <a:t>-</a:t>
            </a:r>
            <a:r>
              <a:rPr lang="zh-CN" altLang="en-US" sz="4800" dirty="0" smtClean="0"/>
              <a:t>边缘计算是什么</a:t>
            </a:r>
            <a:endParaRPr kumimoji="0" lang="zh-CN" altLang="en-US" sz="6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13815" y="4695825"/>
            <a:ext cx="12884150" cy="676846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7459960" y="4554538"/>
            <a:ext cx="4829810" cy="213296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6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Windows</a:t>
            </a:r>
            <a:endParaRPr kumimoji="0" lang="en-US" altLang="zh-CN" sz="66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6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Linux</a:t>
            </a:r>
            <a:endParaRPr kumimoji="0" lang="en-US" altLang="zh-CN" sz="66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pic>
        <p:nvPicPr>
          <p:cNvPr id="6" name="图片 5" descr="u=2141513985,1399636879&amp;fm=26&amp;gp=0[1]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0575" y="10153015"/>
            <a:ext cx="3810000" cy="2849880"/>
          </a:xfrm>
          <a:prstGeom prst="rect">
            <a:avLst/>
          </a:prstGeom>
        </p:spPr>
      </p:pic>
      <p:pic>
        <p:nvPicPr>
          <p:cNvPr id="7" name="图片 6" descr="u=2315334367,620804908&amp;fm=26&amp;gp=0[1]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2435" y="5937250"/>
            <a:ext cx="6350000" cy="40259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05030" y="9574530"/>
            <a:ext cx="3810000" cy="3665220"/>
          </a:xfrm>
          <a:prstGeom prst="rect">
            <a:avLst/>
          </a:prstGeom>
        </p:spPr>
      </p:pic>
      <p:pic>
        <p:nvPicPr>
          <p:cNvPr id="9" name="图片 8" descr="u=3233418997,3798602777&amp;fm=26&amp;gp=0[1]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63435" y="7134225"/>
            <a:ext cx="4518660" cy="301879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" name="文本框 25"/>
          <p:cNvSpPr txBox="1"/>
          <p:nvPr/>
        </p:nvSpPr>
        <p:spPr>
          <a:xfrm>
            <a:off x="652326" y="407914"/>
            <a:ext cx="13029807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p>
            <a:pPr marL="857250" indent="-857250" algn="l">
              <a:buFont typeface="Wingdings" panose="05000000000000000000" pitchFamily="2" charset="2"/>
              <a:buChar char="l"/>
            </a:pPr>
            <a:r>
              <a:rPr lang="zh-CN" altLang="en-US" sz="6000" dirty="0"/>
              <a:t>边缘计算介绍</a:t>
            </a:r>
            <a:r>
              <a:rPr lang="en-US" altLang="zh-CN" sz="6000" dirty="0"/>
              <a:t>-</a:t>
            </a:r>
            <a:r>
              <a:rPr lang="zh-CN" altLang="en-US" sz="4800" dirty="0" smtClean="0"/>
              <a:t>边缘计算是什么</a:t>
            </a:r>
            <a:endParaRPr kumimoji="0" lang="zh-CN" altLang="en-US" sz="6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56005" y="3788093"/>
            <a:ext cx="22755225" cy="564134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7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核心要点</a:t>
            </a:r>
            <a:endParaRPr kumimoji="0" lang="zh-CN" altLang="en-US" sz="72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7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1</a:t>
            </a:r>
            <a:r>
              <a:rPr kumimoji="0" lang="zh-CN" altLang="en-US" sz="7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：</a:t>
            </a:r>
            <a:r>
              <a:rPr kumimoji="0" lang="zh-CN" altLang="en-US" sz="7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提供了旧有设备改造接入阿里云的能力，统一协议。</a:t>
            </a:r>
            <a:endParaRPr kumimoji="0" lang="zh-CN" altLang="en-US" sz="72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7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2</a:t>
            </a:r>
            <a:r>
              <a:rPr kumimoji="0" lang="zh-CN" altLang="en-US" sz="7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：为网络不稳定设备提供了计算冗余，提高响应能力。</a:t>
            </a:r>
            <a:endParaRPr kumimoji="0" lang="zh-CN" altLang="en-US" sz="72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7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3</a:t>
            </a:r>
            <a:r>
              <a:rPr kumimoji="0" lang="zh-CN" altLang="en-US" sz="7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：为跨网安全场景提供了桥梁，内外网互联。</a:t>
            </a:r>
            <a:endParaRPr kumimoji="0" lang="zh-CN" altLang="en-US" sz="72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7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4</a:t>
            </a:r>
            <a:r>
              <a:rPr kumimoji="0" lang="zh-CN" altLang="en-US" sz="7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：</a:t>
            </a:r>
            <a:r>
              <a:rPr kumimoji="0" lang="zh-CN" altLang="en-US" sz="7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微软雅黑" panose="020B0503020204020204" charset="-122"/>
              </a:rPr>
              <a:t>为超宽带应用提供计算支援，解决宽带数据问题。</a:t>
            </a:r>
            <a:endParaRPr kumimoji="0" lang="zh-CN" altLang="en-US" sz="72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Microsoft YaHei"/>
        <a:ea typeface="Microsoft YaHei"/>
        <a:cs typeface="Microsoft YaHei"/>
      </a:majorFont>
      <a:minorFont>
        <a:latin typeface="Microsoft YaHei"/>
        <a:ea typeface="Microsoft YaHei"/>
        <a:cs typeface="Microsoft YaHei"/>
      </a:minorFont>
    </a:fontScheme>
    <a:fmtScheme name="White">
      <a:fillStyleLst>
        <a:solidFill>
          <a:srgbClr val="FFFFFF"/>
        </a:solidFill>
        <a:solidFill>
          <a:srgbClr val="FFFFFF"/>
        </a:solidFill>
        <a:solidFill>
          <a:srgbClr val="FFFFFF"/>
        </a:solidFill>
      </a:fillStyleLst>
      <a:lnStyleLst>
        <a:ln>
          <a:solidFill>
            <a:srgbClr val="000000"/>
          </a:solidFill>
        </a:ln>
        <a:ln>
          <a:solidFill>
            <a:srgbClr val="000000"/>
          </a:solidFill>
        </a:ln>
        <a:ln>
          <a:solidFill>
            <a:srgbClr val="000000"/>
          </a:solidFill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rgbClr val="FFFFFF"/>
        </a:solidFill>
        <a:solidFill>
          <a:srgbClr val="FFFFFF"/>
        </a:solidFill>
        <a:solidFill>
          <a:srgbClr val="FFFFFF"/>
        </a:soli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微软雅黑" panose="020B0503020204020204" charset="-122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微软雅黑" panose="020B0503020204020204" charset="-122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Microsoft YaHei"/>
        <a:ea typeface="Microsoft YaHei"/>
        <a:cs typeface="Microsoft YaHei"/>
      </a:majorFont>
      <a:minorFont>
        <a:latin typeface="Microsoft YaHei"/>
        <a:ea typeface="Microsoft YaHei"/>
        <a:cs typeface="Microsoft YaHei"/>
      </a:minorFont>
    </a:fontScheme>
    <a:fmtScheme name="White">
      <a:fillStyleLst>
        <a:solidFill>
          <a:srgbClr val="FFFFFF"/>
        </a:solidFill>
        <a:solidFill>
          <a:srgbClr val="FFFFFF"/>
        </a:solidFill>
        <a:solidFill>
          <a:srgbClr val="FFFFFF"/>
        </a:solidFill>
      </a:fillStyleLst>
      <a:lnStyleLst>
        <a:ln>
          <a:solidFill>
            <a:srgbClr val="000000"/>
          </a:solidFill>
        </a:ln>
        <a:ln>
          <a:solidFill>
            <a:srgbClr val="000000"/>
          </a:solidFill>
        </a:ln>
        <a:ln>
          <a:solidFill>
            <a:srgbClr val="000000"/>
          </a:solidFill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rgbClr val="FFFFFF"/>
        </a:solidFill>
        <a:solidFill>
          <a:srgbClr val="FFFFFF"/>
        </a:solidFill>
        <a:solidFill>
          <a:srgbClr val="FFFFFF"/>
        </a:soli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微软雅黑" panose="020B0503020204020204" charset="-122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微软雅黑" panose="020B0503020204020204" charset="-122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3874</Words>
  <Application>WPS 演示</Application>
  <PresentationFormat>自定义</PresentationFormat>
  <Paragraphs>828</Paragraphs>
  <Slides>29</Slides>
  <Notes>8</Notes>
  <HiddenSlides>0</HiddenSlides>
  <MMClips>1</MMClips>
  <ScaleCrop>false</ScaleCrop>
  <HeadingPairs>
    <vt:vector size="8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6" baseType="lpstr">
      <vt:lpstr>Arial</vt:lpstr>
      <vt:lpstr>宋体</vt:lpstr>
      <vt:lpstr>Wingdings</vt:lpstr>
      <vt:lpstr>微软雅黑</vt:lpstr>
      <vt:lpstr>微软雅黑 Light</vt:lpstr>
      <vt:lpstr>Chinese Quote</vt:lpstr>
      <vt:lpstr>Segoe Print</vt:lpstr>
      <vt:lpstr>Calibri</vt:lpstr>
      <vt:lpstr>Helvetica Light</vt:lpstr>
      <vt:lpstr>Helvetica Neue Medium</vt:lpstr>
      <vt:lpstr>Arial Unicode MS</vt:lpstr>
      <vt:lpstr>Helvetica</vt:lpstr>
      <vt:lpstr>Comic Sans MS</vt:lpstr>
      <vt:lpstr>PingFang SC</vt:lpstr>
      <vt:lpstr>AdaptiveCode</vt:lpstr>
      <vt:lpstr>White</vt:lpstr>
      <vt:lpstr>Excel.Sheet.12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汤益军</cp:lastModifiedBy>
  <cp:revision>244</cp:revision>
  <dcterms:created xsi:type="dcterms:W3CDTF">2020-02-24T12:14:00Z</dcterms:created>
  <dcterms:modified xsi:type="dcterms:W3CDTF">2020-03-07T04:43:43Z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2052-11.1.0.9292</vt:lpwstr>
  </property>
</Properties>
</file>